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755" r:id="rId2"/>
    <p:sldId id="745" r:id="rId3"/>
    <p:sldId id="752" r:id="rId4"/>
    <p:sldId id="754" r:id="rId5"/>
  </p:sldIdLst>
  <p:sldSz cx="12192000" cy="6858000"/>
  <p:notesSz cx="7315200" cy="96012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8CBD65-CBAF-4B97-B052-95D39ADD7857}" v="24" dt="2022-04-28T07:38:06.7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347" autoAdjust="0"/>
  </p:normalViewPr>
  <p:slideViewPr>
    <p:cSldViewPr snapToGrid="0">
      <p:cViewPr varScale="1">
        <p:scale>
          <a:sx n="59" d="100"/>
          <a:sy n="59" d="100"/>
        </p:scale>
        <p:origin x="157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gs" Target="tags/tag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écilia Gaudard" userId="S::cgaudard@eipm.org::beb65959-6334-4559-8f1c-a7bceffbf63d" providerId="AD" clId="Web-{2D8CBD65-CBAF-4B97-B052-95D39ADD7857}"/>
    <pc:docChg chg="modSld">
      <pc:chgData name="Cécilia Gaudard" userId="S::cgaudard@eipm.org::beb65959-6334-4559-8f1c-a7bceffbf63d" providerId="AD" clId="Web-{2D8CBD65-CBAF-4B97-B052-95D39ADD7857}" dt="2022-04-28T07:38:06.729" v="11" actId="20577"/>
      <pc:docMkLst>
        <pc:docMk/>
      </pc:docMkLst>
      <pc:sldChg chg="modSp">
        <pc:chgData name="Cécilia Gaudard" userId="S::cgaudard@eipm.org::beb65959-6334-4559-8f1c-a7bceffbf63d" providerId="AD" clId="Web-{2D8CBD65-CBAF-4B97-B052-95D39ADD7857}" dt="2022-04-28T07:38:06.729" v="11" actId="20577"/>
        <pc:sldMkLst>
          <pc:docMk/>
          <pc:sldMk cId="1379508341" sldId="755"/>
        </pc:sldMkLst>
        <pc:spChg chg="mod">
          <ac:chgData name="Cécilia Gaudard" userId="S::cgaudard@eipm.org::beb65959-6334-4559-8f1c-a7bceffbf63d" providerId="AD" clId="Web-{2D8CBD65-CBAF-4B97-B052-95D39ADD7857}" dt="2022-04-28T07:38:06.729" v="11" actId="20577"/>
          <ac:spMkLst>
            <pc:docMk/>
            <pc:sldMk cId="1379508341" sldId="755"/>
            <ac:spMk id="3" creationId="{F9C46EBD-A89A-46BD-A4BD-39ED312181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GB"/>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0ED30A8-FC85-481F-AFBD-2A919E6D65D9}" type="datetimeFigureOut">
              <a:rPr lang="en-GB" smtClean="0"/>
              <a:t>28/04/2022</a:t>
            </a:fld>
            <a:endParaRPr lang="en-GB"/>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GB"/>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GB"/>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63DEB02-C0FC-4477-B240-AC4FFF3AD203}" type="slidenum">
              <a:rPr lang="en-GB" smtClean="0"/>
              <a:t>‹#›</a:t>
            </a:fld>
            <a:endParaRPr lang="en-GB"/>
          </a:p>
        </p:txBody>
      </p:sp>
    </p:spTree>
    <p:extLst>
      <p:ext uri="{BB962C8B-B14F-4D97-AF65-F5344CB8AC3E}">
        <p14:creationId xmlns:p14="http://schemas.microsoft.com/office/powerpoint/2010/main" val="1880942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63DEB02-C0FC-4477-B240-AC4FFF3AD203}" type="slidenum">
              <a:rPr lang="en-GB" smtClean="0"/>
              <a:t>1</a:t>
            </a:fld>
            <a:endParaRPr lang="en-GB"/>
          </a:p>
        </p:txBody>
      </p:sp>
    </p:spTree>
    <p:extLst>
      <p:ext uri="{BB962C8B-B14F-4D97-AF65-F5344CB8AC3E}">
        <p14:creationId xmlns:p14="http://schemas.microsoft.com/office/powerpoint/2010/main" val="1620765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41653" indent="-241653" defTabSz="966612">
              <a:buFont typeface="+mj-lt"/>
              <a:buAutoNum type="arabicPeriod"/>
              <a:defRPr/>
            </a:pPr>
            <a:r>
              <a:rPr lang="en-GB" i="1" dirty="0">
                <a:solidFill>
                  <a:schemeClr val="tx1"/>
                </a:solidFill>
              </a:rPr>
              <a:t>Display slide title and map of Europe, and the intro sentence &amp; launch </a:t>
            </a:r>
            <a:r>
              <a:rPr lang="en-GB" b="1" i="0" dirty="0">
                <a:solidFill>
                  <a:schemeClr val="tx1"/>
                </a:solidFill>
              </a:rPr>
              <a:t>VO1: </a:t>
            </a:r>
            <a:r>
              <a:rPr lang="en-GB" dirty="0">
                <a:solidFill>
                  <a:schemeClr val="tx1"/>
                </a:solidFill>
              </a:rPr>
              <a:t>Bill Hammer works at VOX, a worldwide vehicle manufacturer. He buys all the paint required for his company. His biggest spend is for red paint.</a:t>
            </a:r>
          </a:p>
          <a:p>
            <a:pPr marL="241653" indent="-241653" defTabSz="966612">
              <a:buFont typeface="+mj-lt"/>
              <a:buAutoNum type="arabicPeriod"/>
              <a:defRPr/>
            </a:pPr>
            <a:r>
              <a:rPr lang="en-GB" i="1" dirty="0">
                <a:solidFill>
                  <a:schemeClr val="tx1"/>
                </a:solidFill>
              </a:rPr>
              <a:t>Display instruction inviting user to click on the 3 factory icons which have appeared on map (Sweden, Spain, Italy) in addition to the corresponding map legend (factory icon = VOX factories) &amp; launch </a:t>
            </a:r>
            <a:r>
              <a:rPr lang="en-GB" b="1" i="0" dirty="0">
                <a:solidFill>
                  <a:schemeClr val="tx1"/>
                </a:solidFill>
              </a:rPr>
              <a:t>VO2: </a:t>
            </a:r>
            <a:r>
              <a:rPr lang="en-GB" dirty="0">
                <a:solidFill>
                  <a:schemeClr val="tx1"/>
                </a:solidFill>
              </a:rPr>
              <a:t>VOX has three main factories in Europe. In Sweden, Spain and Italy. Mouse over each factory icon for more information. </a:t>
            </a:r>
          </a:p>
          <a:p>
            <a:pPr marL="241653" indent="-241653" defTabSz="966612">
              <a:buFont typeface="+mj-lt"/>
              <a:buAutoNum type="arabicPeriod"/>
              <a:defRPr/>
            </a:pPr>
            <a:r>
              <a:rPr lang="en-GB" i="1" dirty="0">
                <a:solidFill>
                  <a:schemeClr val="tx1"/>
                </a:solidFill>
              </a:rPr>
              <a:t>User mouse overs displays corresponding information.</a:t>
            </a:r>
          </a:p>
          <a:p>
            <a:pPr marL="241653" indent="-241653" defTabSz="966612">
              <a:buFont typeface="+mj-lt"/>
              <a:buAutoNum type="arabicPeriod"/>
              <a:defRPr/>
            </a:pPr>
            <a:r>
              <a:rPr lang="en-GB" i="1" dirty="0">
                <a:solidFill>
                  <a:schemeClr val="tx1"/>
                </a:solidFill>
              </a:rPr>
              <a:t>Display map legend (person icon = VOX suppliers) at the same time as the 3 supplier icons appear on the map. Launch </a:t>
            </a:r>
            <a:r>
              <a:rPr lang="en-GB" b="1" i="0" dirty="0">
                <a:solidFill>
                  <a:schemeClr val="tx1"/>
                </a:solidFill>
              </a:rPr>
              <a:t>VO3: </a:t>
            </a:r>
            <a:r>
              <a:rPr lang="en-GB" sz="1300" dirty="0">
                <a:solidFill>
                  <a:schemeClr val="tx1"/>
                </a:solidFill>
              </a:rPr>
              <a:t>Bill Hammer buys a total of 7,000 tons of red paint from 15 companies spread all over Europe. His main </a:t>
            </a:r>
            <a:r>
              <a:rPr lang="en-GB" sz="1300" u="none" dirty="0">
                <a:solidFill>
                  <a:schemeClr val="tx1"/>
                </a:solidFill>
              </a:rPr>
              <a:t>quality problem is </a:t>
            </a:r>
            <a:r>
              <a:rPr lang="en-GB" sz="1300" dirty="0">
                <a:solidFill>
                  <a:schemeClr val="tx1"/>
                </a:solidFill>
              </a:rPr>
              <a:t>due to the fact that the red colour is not completely identical from one supplier to another. Here are his 3 biggest European suppliers who have a production capacity of ten thousand tons.  </a:t>
            </a:r>
          </a:p>
        </p:txBody>
      </p:sp>
      <p:sp>
        <p:nvSpPr>
          <p:cNvPr id="4" name="Espace réservé du numéro de diapositive 3"/>
          <p:cNvSpPr>
            <a:spLocks noGrp="1"/>
          </p:cNvSpPr>
          <p:nvPr>
            <p:ph type="sldNum" sz="quarter" idx="10"/>
          </p:nvPr>
        </p:nvSpPr>
        <p:spPr/>
        <p:txBody>
          <a:bodyPr/>
          <a:lstStyle/>
          <a:p>
            <a:fld id="{7BEAE309-5329-0043-AADF-F2129F90A67D}" type="slidenum">
              <a:rPr lang="en-GB" smtClean="0"/>
              <a:t>2</a:t>
            </a:fld>
            <a:endParaRPr lang="en-GB"/>
          </a:p>
        </p:txBody>
      </p:sp>
    </p:spTree>
    <p:extLst>
      <p:ext uri="{BB962C8B-B14F-4D97-AF65-F5344CB8AC3E}">
        <p14:creationId xmlns:p14="http://schemas.microsoft.com/office/powerpoint/2010/main" val="3833992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r>
              <a:rPr lang="en-GB" i="1" dirty="0">
                <a:solidFill>
                  <a:schemeClr val="tx1"/>
                </a:solidFill>
              </a:rPr>
              <a:t>Display slide title, instruction 1 (Watch the animation.), scenario paragraph &amp; launch the VO with underlined VO text synced with corresponding </a:t>
            </a:r>
            <a:r>
              <a:rPr lang="en-GB" i="1" dirty="0" err="1">
                <a:solidFill>
                  <a:schemeClr val="tx1"/>
                </a:solidFill>
              </a:rPr>
              <a:t>illustration+text</a:t>
            </a:r>
            <a:r>
              <a:rPr lang="en-GB" i="1" dirty="0">
                <a:solidFill>
                  <a:schemeClr val="tx1"/>
                </a:solidFill>
              </a:rPr>
              <a:t> display.</a:t>
            </a:r>
          </a:p>
          <a:p>
            <a:endParaRPr lang="en-GB" i="1" dirty="0">
              <a:solidFill>
                <a:schemeClr val="tx1"/>
              </a:solidFill>
            </a:endParaRPr>
          </a:p>
          <a:p>
            <a:r>
              <a:rPr lang="en-GB" b="1" dirty="0">
                <a:solidFill>
                  <a:schemeClr val="tx1"/>
                </a:solidFill>
              </a:rPr>
              <a:t>VO</a:t>
            </a:r>
            <a:r>
              <a:rPr lang="en-GB" dirty="0">
                <a:solidFill>
                  <a:schemeClr val="tx1"/>
                </a:solidFill>
              </a:rPr>
              <a:t>: </a:t>
            </a:r>
            <a:r>
              <a:rPr lang="en-GB" sz="1300" dirty="0">
                <a:solidFill>
                  <a:schemeClr val="tx1"/>
                </a:solidFill>
              </a:rPr>
              <a:t>Bill Hammer decides to concentrate his purchases for his 2 VOX South American plants, in </a:t>
            </a:r>
            <a:r>
              <a:rPr lang="en-GB" sz="1300" b="1" u="sng" dirty="0">
                <a:solidFill>
                  <a:schemeClr val="tx1"/>
                </a:solidFill>
              </a:rPr>
              <a:t>Brazil</a:t>
            </a:r>
            <a:r>
              <a:rPr lang="en-GB" sz="1300" dirty="0">
                <a:solidFill>
                  <a:schemeClr val="tx1"/>
                </a:solidFill>
              </a:rPr>
              <a:t> and </a:t>
            </a:r>
            <a:r>
              <a:rPr lang="en-GB" sz="1300" b="1" u="sng" dirty="0">
                <a:solidFill>
                  <a:schemeClr val="tx1"/>
                </a:solidFill>
              </a:rPr>
              <a:t>Chile</a:t>
            </a:r>
            <a:r>
              <a:rPr lang="en-GB" sz="1300" dirty="0">
                <a:solidFill>
                  <a:schemeClr val="tx1"/>
                </a:solidFill>
              </a:rPr>
              <a:t>. By chance, </a:t>
            </a:r>
            <a:r>
              <a:rPr lang="en-GB" sz="1300" b="1" u="sng" dirty="0">
                <a:solidFill>
                  <a:schemeClr val="tx1"/>
                </a:solidFill>
              </a:rPr>
              <a:t>GERMAN PAINT </a:t>
            </a:r>
            <a:r>
              <a:rPr lang="en-GB" sz="1300" dirty="0">
                <a:solidFill>
                  <a:schemeClr val="tx1"/>
                </a:solidFill>
              </a:rPr>
              <a:t>and </a:t>
            </a:r>
            <a:r>
              <a:rPr lang="en-GB" sz="1300" b="1" u="sng" dirty="0">
                <a:solidFill>
                  <a:schemeClr val="tx1"/>
                </a:solidFill>
              </a:rPr>
              <a:t>CZECH PAINT </a:t>
            </a:r>
            <a:r>
              <a:rPr lang="en-GB" sz="1300" dirty="0">
                <a:solidFill>
                  <a:schemeClr val="tx1"/>
                </a:solidFill>
              </a:rPr>
              <a:t>are both present in South America. The 2 plants independently buy a total of 7000 tons of paint from several suppliers. </a:t>
            </a:r>
            <a:r>
              <a:rPr lang="en-GB" sz="1300" u="sng" dirty="0">
                <a:solidFill>
                  <a:schemeClr val="tx1"/>
                </a:solidFill>
              </a:rPr>
              <a:t>Bill intends to consolidate the purchase of 7000 tons on 2 suppliers only; 3,000 tons for one supplier, 4,000 tons for the other. Which 2 suppliers should be selected to consolidate volumes?</a:t>
            </a:r>
          </a:p>
          <a:p>
            <a:endParaRPr lang="en-GB" sz="1300" dirty="0">
              <a:solidFill>
                <a:schemeClr val="tx1"/>
              </a:solidFill>
            </a:endParaRPr>
          </a:p>
          <a:p>
            <a:pPr marL="171450" indent="-171450" defTabSz="966612">
              <a:buFont typeface="Arial" panose="020B0604020202020204" pitchFamily="34" charset="0"/>
              <a:buChar char="•"/>
            </a:pPr>
            <a:r>
              <a:rPr lang="en-GB" i="1" dirty="0">
                <a:solidFill>
                  <a:schemeClr val="tx1"/>
                </a:solidFill>
              </a:rPr>
              <a:t>The GOAL text box appears when mentioned by VO + display of 2 paint illustrations &amp; the instruction inviting the user to mouse over them (which displays the corresponding info bubble explanation)</a:t>
            </a:r>
            <a:endParaRPr lang="en-GB" sz="1300" dirty="0">
              <a:solidFill>
                <a:schemeClr val="tx1"/>
              </a:solidFill>
            </a:endParaRPr>
          </a:p>
          <a:p>
            <a:pPr marL="171450" indent="-171450">
              <a:buFont typeface="Arial" panose="020B0604020202020204" pitchFamily="34" charset="0"/>
              <a:buChar char="•"/>
            </a:pPr>
            <a:r>
              <a:rPr lang="en-GB" i="1" dirty="0">
                <a:solidFill>
                  <a:schemeClr val="tx1"/>
                </a:solidFill>
              </a:rPr>
              <a:t>When VO ends, display activity elements (the 2 extra sites – Chile &amp; Rio text &amp; corresponding paint pots, and connecting arrows) &amp; instruction inviting user to select the 2 suppliers to answer the question.</a:t>
            </a:r>
          </a:p>
          <a:p>
            <a:pPr marL="285750" indent="-285750">
              <a:buFont typeface="Arial" panose="020B0604020202020204" pitchFamily="34" charset="0"/>
              <a:buChar char="•"/>
            </a:pPr>
            <a:r>
              <a:rPr lang="en-GB" sz="1300" i="1" dirty="0">
                <a:solidFill>
                  <a:schemeClr val="tx1"/>
                </a:solidFill>
              </a:rPr>
              <a:t>The correction process is automatic – the fact of clicking on an answer automatically launches the corresponding VO.</a:t>
            </a:r>
            <a:endParaRPr lang="en-GB" sz="1300" dirty="0">
              <a:solidFill>
                <a:schemeClr val="tx1"/>
              </a:solidFill>
            </a:endParaRPr>
          </a:p>
        </p:txBody>
      </p:sp>
      <p:sp>
        <p:nvSpPr>
          <p:cNvPr id="4" name="Slide Number Placeholder 3"/>
          <p:cNvSpPr>
            <a:spLocks noGrp="1"/>
          </p:cNvSpPr>
          <p:nvPr>
            <p:ph type="sldNum" sz="quarter" idx="5"/>
          </p:nvPr>
        </p:nvSpPr>
        <p:spPr/>
        <p:txBody>
          <a:bodyPr/>
          <a:lstStyle/>
          <a:p>
            <a:fld id="{53C1E062-6481-423A-A744-EBF5ADE7F2B6}" type="slidenum">
              <a:rPr lang="en-GB" smtClean="0"/>
              <a:t>3</a:t>
            </a:fld>
            <a:endParaRPr lang="en-GB"/>
          </a:p>
        </p:txBody>
      </p:sp>
    </p:spTree>
    <p:extLst>
      <p:ext uri="{BB962C8B-B14F-4D97-AF65-F5344CB8AC3E}">
        <p14:creationId xmlns:p14="http://schemas.microsoft.com/office/powerpoint/2010/main" val="1084035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none" dirty="0"/>
              <a:t>WRONG ANSWER SCENARIO:</a:t>
            </a:r>
          </a:p>
          <a:p>
            <a:r>
              <a:rPr lang="en-GB" b="0" i="1" u="none" dirty="0"/>
              <a:t>	User clicks on GERMAN PAINT+CZECH PAINT</a:t>
            </a:r>
          </a:p>
          <a:p>
            <a:pPr marL="1268679" lvl="2" indent="-302066" defTabSz="966612">
              <a:buFont typeface="+mj-lt"/>
              <a:buAutoNum type="romanLcPeriod"/>
              <a:defRPr/>
            </a:pPr>
            <a:r>
              <a:rPr lang="en-GB" b="0" i="1" u="none" dirty="0"/>
              <a:t>Display RED CROSS &amp; launch </a:t>
            </a:r>
            <a:r>
              <a:rPr lang="en-GB" b="1" u="none" dirty="0"/>
              <a:t>GERMAN &amp; CZECH VO</a:t>
            </a:r>
            <a:r>
              <a:rPr lang="en-GB" b="0" u="none" dirty="0"/>
              <a:t>: </a:t>
            </a:r>
            <a:r>
              <a:rPr lang="en-GB" dirty="0"/>
              <a:t>This is not reasonable as you’d be filling their production capacity. They probably can’t take over such volumes which would be too big for them. In addition, they are probably engaged with other clients who they can’t or won’t quit easily.</a:t>
            </a:r>
          </a:p>
          <a:p>
            <a:pPr marL="1268679" lvl="2" indent="-302066" defTabSz="966612">
              <a:buFont typeface="+mj-lt"/>
              <a:buAutoNum type="romanLcPeriod"/>
              <a:defRPr/>
            </a:pPr>
            <a:r>
              <a:rPr lang="en-GB" b="0" i="1" u="none" dirty="0"/>
              <a:t>Then display the correct answers (RIO+CHILE) &amp; launch </a:t>
            </a:r>
            <a:r>
              <a:rPr lang="en-GB" b="1" u="none" dirty="0"/>
              <a:t>VO RIO PAINT &amp; CHILE PAINT:</a:t>
            </a:r>
            <a:r>
              <a:rPr lang="en-GB" u="none" dirty="0"/>
              <a:t> </a:t>
            </a:r>
            <a:r>
              <a:rPr lang="en-GB" dirty="0"/>
              <a:t>This is the only solution possible. Your volumes would occupy 30 to 40 percent of their production capacity, which is already massive. And make sure they have other production lines and businesses; because it is never recommended to exceed 20 percent of a supplier’s turnover.</a:t>
            </a:r>
          </a:p>
          <a:p>
            <a:pPr marL="1268679" lvl="2" indent="-302066" defTabSz="966612">
              <a:buFont typeface="+mj-lt"/>
              <a:buAutoNum type="romanLcPeriod"/>
              <a:defRPr/>
            </a:pPr>
            <a:endParaRPr lang="en-GB" b="0" u="none" dirty="0"/>
          </a:p>
          <a:p>
            <a:pPr marL="785372" lvl="1" indent="-302066">
              <a:buFont typeface="+mj-lt"/>
              <a:buAutoNum type="romanLcPeriod"/>
            </a:pPr>
            <a:r>
              <a:rPr lang="en-GB" b="0" u="none" dirty="0"/>
              <a:t> </a:t>
            </a:r>
            <a:r>
              <a:rPr lang="en-GB" b="0" i="1" u="none" dirty="0"/>
              <a:t>User clicks on GERMAN PAINT+RIO or CHILE PAINT </a:t>
            </a:r>
            <a:r>
              <a:rPr lang="en-GB" b="0" i="1" u="sng" dirty="0"/>
              <a:t>or</a:t>
            </a:r>
            <a:r>
              <a:rPr lang="en-GB" b="0" i="1" u="none" dirty="0"/>
              <a:t> CZECH PAINT+ RIO or CHILE PAINT</a:t>
            </a:r>
          </a:p>
          <a:p>
            <a:pPr marL="1268679" lvl="2" indent="-302066" defTabSz="966612">
              <a:buFont typeface="+mj-lt"/>
              <a:buAutoNum type="romanLcPeriod"/>
              <a:defRPr/>
            </a:pPr>
            <a:r>
              <a:rPr lang="en-GB" b="0" i="1" u="none" dirty="0"/>
              <a:t>Display RED CROSS on GERMAN or CZECH (answer chosen by user) + </a:t>
            </a:r>
            <a:r>
              <a:rPr lang="en-GB" b="1" u="none" dirty="0"/>
              <a:t>GERMAN &amp; CZECH VO</a:t>
            </a:r>
            <a:r>
              <a:rPr lang="en-GB" b="0" u="none" dirty="0"/>
              <a:t>: </a:t>
            </a:r>
            <a:r>
              <a:rPr lang="en-GB" dirty="0"/>
              <a:t>This is not reasonable as you’d be filling their production capacity. They probably can’t take over such volumes which would be too big for them. In addition, they are probably engaged with other clients who they can’t or won’t quit easily.</a:t>
            </a:r>
            <a:endParaRPr lang="en-GB" b="0" i="0" u="none" dirty="0"/>
          </a:p>
          <a:p>
            <a:pPr marL="1268679" lvl="2" indent="-302066" defTabSz="966612">
              <a:buFont typeface="+mj-lt"/>
              <a:buAutoNum type="romanLcPeriod"/>
              <a:defRPr/>
            </a:pPr>
            <a:r>
              <a:rPr lang="en-GB" b="0" i="1" u="none" dirty="0"/>
              <a:t>Then display the correct answers (RIO+CHILE) &amp; launch </a:t>
            </a:r>
            <a:r>
              <a:rPr lang="en-GB" b="1" u="none" dirty="0"/>
              <a:t>VO RIO PAINT &amp; CHILE PAINT:</a:t>
            </a:r>
            <a:r>
              <a:rPr lang="en-GB" u="none" dirty="0"/>
              <a:t> </a:t>
            </a:r>
            <a:r>
              <a:rPr lang="en-GB" dirty="0"/>
              <a:t>This is the only solution possible. Your volumes would occupy 30 to 40 percent of their production capacity, which is already massive. And make sure they have other production lines and businesses; because it is never recommended to exceed 20 percent of a supplier’s turnover.</a:t>
            </a:r>
          </a:p>
          <a:p>
            <a:pPr marL="966612" lvl="2" defTabSz="966612">
              <a:defRPr/>
            </a:pPr>
            <a:r>
              <a:rPr lang="en-GB" b="0" u="none" dirty="0"/>
              <a:t>		</a:t>
            </a:r>
            <a:endParaRPr lang="en-GB" b="1" u="sng" dirty="0"/>
          </a:p>
          <a:p>
            <a:r>
              <a:rPr lang="en-GB" b="1" u="none" dirty="0"/>
              <a:t>----------------------------</a:t>
            </a:r>
          </a:p>
          <a:p>
            <a:endParaRPr lang="en-GB" b="1" u="sng" dirty="0"/>
          </a:p>
          <a:p>
            <a:pPr defTabSz="966612">
              <a:defRPr/>
            </a:pPr>
            <a:r>
              <a:rPr lang="en-GB" b="1" u="none" dirty="0"/>
              <a:t>CORRECT ANSWER SCENARIO:</a:t>
            </a:r>
            <a:endParaRPr lang="en-GB" b="1" u="sng" dirty="0"/>
          </a:p>
          <a:p>
            <a:pPr marL="785372" lvl="1" indent="-302066">
              <a:buFont typeface="+mj-lt"/>
              <a:buAutoNum type="romanLcPeriod"/>
            </a:pPr>
            <a:r>
              <a:rPr lang="en-GB" b="0" i="1" u="none" dirty="0"/>
              <a:t>User clicks on RIO PAINT+CHILE PAINT</a:t>
            </a:r>
          </a:p>
          <a:p>
            <a:pPr marL="1268679" lvl="2" indent="-302066" defTabSz="966612">
              <a:buFont typeface="+mj-lt"/>
              <a:buAutoNum type="romanLcPeriod"/>
              <a:defRPr/>
            </a:pPr>
            <a:r>
              <a:rPr lang="en-GB" b="0" i="1" u="none" dirty="0"/>
              <a:t>Green ticks + </a:t>
            </a:r>
            <a:r>
              <a:rPr lang="en-GB" b="1" u="none" dirty="0"/>
              <a:t>VO RIO PAINT or CHILE PAINT:</a:t>
            </a:r>
            <a:r>
              <a:rPr lang="en-GB" u="none" dirty="0"/>
              <a:t> </a:t>
            </a:r>
            <a:r>
              <a:rPr lang="en-GB" dirty="0"/>
              <a:t>This is the only solution possible. Your volumes would occupy 30 to 40 percent of their production capacity, which is already massive. And make sure they have other production lines and businesses; because it is never recommended to exceed 20 percent of a supplier’s turnover.</a:t>
            </a:r>
          </a:p>
          <a:p>
            <a:endParaRPr lang="en-US" dirty="0"/>
          </a:p>
        </p:txBody>
      </p:sp>
      <p:sp>
        <p:nvSpPr>
          <p:cNvPr id="4" name="Slide Number Placeholder 3"/>
          <p:cNvSpPr>
            <a:spLocks noGrp="1"/>
          </p:cNvSpPr>
          <p:nvPr>
            <p:ph type="sldNum" sz="quarter" idx="5"/>
          </p:nvPr>
        </p:nvSpPr>
        <p:spPr/>
        <p:txBody>
          <a:bodyPr/>
          <a:lstStyle/>
          <a:p>
            <a:fld id="{53C1E062-6481-423A-A744-EBF5ADE7F2B6}" type="slidenum">
              <a:rPr lang="en-GB" smtClean="0"/>
              <a:t>4</a:t>
            </a:fld>
            <a:endParaRPr lang="en-GB"/>
          </a:p>
        </p:txBody>
      </p:sp>
    </p:spTree>
    <p:extLst>
      <p:ext uri="{BB962C8B-B14F-4D97-AF65-F5344CB8AC3E}">
        <p14:creationId xmlns:p14="http://schemas.microsoft.com/office/powerpoint/2010/main" val="210678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76804-B9A0-4DED-89D2-377ED7BF5F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D0A5B4F-587F-4885-A04F-CCB62C7F3E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088706-375C-47A9-B02B-33064433DFA8}"/>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FA615089-8121-45A9-BBDB-D75C671D64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B30ACE-8E8C-4B9B-B064-CEF7E2D5400B}"/>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4137363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80F3-ACED-4AE5-A7CC-81ED6ADA57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C95D63-F789-4995-95E1-4F929A550E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89BCFC-78A2-44EB-A1F4-D6B381889656}"/>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95363604-9B94-4764-80EC-824AA3CF3E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85086F-0B36-4C49-A310-CA7152449BFF}"/>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283364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9473D-5337-4D30-8534-A96958B68C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55A165-B35C-4CAF-9842-F0B49C75B4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A4FE39-5925-4286-B04B-F1ADBA00CD53}"/>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03616DC6-3279-4579-964B-51336C5FBF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0D9C83-5535-4110-8B06-5CD3E29BFEE9}"/>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51445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5B26C-0911-498B-8F1A-1C17862774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051E442-50DD-413A-A6BD-0D024C7C83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327A00-CA5D-4A1E-98B4-94696664D503}"/>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856DF8EB-93C4-46E4-9C84-085124AF28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CF5081-133C-4D8E-8038-D5B47C93427A}"/>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3058083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ECB06-C709-43B1-B21B-8AE351F3E3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CAFE304-5B5A-44E3-8427-F8F1C5FCD2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B296C9-A4CA-46A8-9A86-255F1A9497EB}"/>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47CE3972-8D40-4EC6-9A92-0CB8E5697B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4F18EF-A753-4A16-9950-D53A1DD4D8CD}"/>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085593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71026-5B61-460E-A949-F327265EA6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1E8456-0464-4E51-895A-69CF51017B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19E42-5EE4-45FB-9EE8-B88069627C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5DBD5F4-6EF9-4624-9912-B007E0FFB43D}"/>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6" name="Footer Placeholder 5">
            <a:extLst>
              <a:ext uri="{FF2B5EF4-FFF2-40B4-BE49-F238E27FC236}">
                <a16:creationId xmlns:a16="http://schemas.microsoft.com/office/drawing/2014/main" id="{1123CE03-1168-46D4-B00E-F65B6FBCAF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3514CF-2AE7-4DBA-A9B8-E68843560DED}"/>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0365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778D8-E8E3-4660-97F8-845B7B98C9C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1267A0-FF7F-4E3B-8D9D-C4E2976386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98BF4F-0682-4A24-96ED-00347FF40C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2185F51-8274-4B48-A7BF-D2F1C5F17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DD311-0E4C-4BF0-B279-B96C73B730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A84B42-8A20-4ED0-8EBE-C59FEBACF19C}"/>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8" name="Footer Placeholder 7">
            <a:extLst>
              <a:ext uri="{FF2B5EF4-FFF2-40B4-BE49-F238E27FC236}">
                <a16:creationId xmlns:a16="http://schemas.microsoft.com/office/drawing/2014/main" id="{F192EE47-30C1-4115-8DB8-D1F98E94C4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ACDEA-047F-4858-8164-13F7E7B836D1}"/>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369390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5C272-6F06-4064-ACD8-B666AA0EA11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35B23A-BAC3-429D-974E-D467AAC5FD50}"/>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4" name="Footer Placeholder 3">
            <a:extLst>
              <a:ext uri="{FF2B5EF4-FFF2-40B4-BE49-F238E27FC236}">
                <a16:creationId xmlns:a16="http://schemas.microsoft.com/office/drawing/2014/main" id="{FCB813B5-A20A-4875-9A37-04BFF61D277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B4A8C32-3AD9-458D-B4C0-974D1BCD2FB0}"/>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428496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96DC80-5D03-496E-89DA-B23CE6E7F42F}"/>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3" name="Footer Placeholder 2">
            <a:extLst>
              <a:ext uri="{FF2B5EF4-FFF2-40B4-BE49-F238E27FC236}">
                <a16:creationId xmlns:a16="http://schemas.microsoft.com/office/drawing/2014/main" id="{07E60442-76EC-4BDE-87FA-CDB774129A6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2D78D0A-1680-4C91-AF4C-5BC939CB1BCF}"/>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132822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47C38-344C-4E83-B4D1-F6AF4B4472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95DBF2-5BB9-4649-A0AE-0E46FC84BF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AACA78B-5C42-47E5-956E-BC4B814C7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4A1300-1ADB-46FE-84B9-0E452A623C53}"/>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6" name="Footer Placeholder 5">
            <a:extLst>
              <a:ext uri="{FF2B5EF4-FFF2-40B4-BE49-F238E27FC236}">
                <a16:creationId xmlns:a16="http://schemas.microsoft.com/office/drawing/2014/main" id="{1257F31C-A3BF-438C-9342-9FFB1DA514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2E758D-E4A5-41FF-9EE4-36C13F618BDF}"/>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281642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5C91D-142C-480C-87F2-8CB60BE352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EA8BA55-E872-40E2-8AF7-A1A4C1EB18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F2647A-0FFD-41BE-A151-DEDB6F890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0F7250-AF3D-43C8-B666-C301AE91D874}"/>
              </a:ext>
            </a:extLst>
          </p:cNvPr>
          <p:cNvSpPr>
            <a:spLocks noGrp="1"/>
          </p:cNvSpPr>
          <p:nvPr>
            <p:ph type="dt" sz="half" idx="10"/>
          </p:nvPr>
        </p:nvSpPr>
        <p:spPr/>
        <p:txBody>
          <a:bodyPr/>
          <a:lstStyle/>
          <a:p>
            <a:fld id="{ED57FBEC-11B4-46F6-AC1E-2F04AA682CF2}" type="datetimeFigureOut">
              <a:rPr lang="en-GB" smtClean="0"/>
              <a:t>28/04/2022</a:t>
            </a:fld>
            <a:endParaRPr lang="en-GB"/>
          </a:p>
        </p:txBody>
      </p:sp>
      <p:sp>
        <p:nvSpPr>
          <p:cNvPr id="6" name="Footer Placeholder 5">
            <a:extLst>
              <a:ext uri="{FF2B5EF4-FFF2-40B4-BE49-F238E27FC236}">
                <a16:creationId xmlns:a16="http://schemas.microsoft.com/office/drawing/2014/main" id="{28CBC9F2-7FDD-491C-954C-4FF951E0F5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885762-5382-4AF3-AFF4-894A5B818CDF}"/>
              </a:ext>
            </a:extLst>
          </p:cNvPr>
          <p:cNvSpPr>
            <a:spLocks noGrp="1"/>
          </p:cNvSpPr>
          <p:nvPr>
            <p:ph type="sldNum" sz="quarter" idx="12"/>
          </p:nvPr>
        </p:nvSpPr>
        <p:spPr/>
        <p:txBody>
          <a:bodyPr/>
          <a:lstStyle/>
          <a:p>
            <a:fld id="{FFE983DC-CE2B-43E4-B401-01C889A28847}" type="slidenum">
              <a:rPr lang="en-GB" smtClean="0"/>
              <a:t>‹#›</a:t>
            </a:fld>
            <a:endParaRPr lang="en-GB"/>
          </a:p>
        </p:txBody>
      </p:sp>
    </p:spTree>
    <p:extLst>
      <p:ext uri="{BB962C8B-B14F-4D97-AF65-F5344CB8AC3E}">
        <p14:creationId xmlns:p14="http://schemas.microsoft.com/office/powerpoint/2010/main" val="94728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E6CA93-65B0-4D18-8A16-4EA0944DEA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9FB5EF-D3D4-482B-AA66-888E10CF8E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F0B973-FB64-41EB-BB32-53EFB064AF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57FBEC-11B4-46F6-AC1E-2F04AA682CF2}" type="datetimeFigureOut">
              <a:rPr lang="en-GB" smtClean="0"/>
              <a:t>28/04/2022</a:t>
            </a:fld>
            <a:endParaRPr lang="en-GB"/>
          </a:p>
        </p:txBody>
      </p:sp>
      <p:sp>
        <p:nvSpPr>
          <p:cNvPr id="5" name="Footer Placeholder 4">
            <a:extLst>
              <a:ext uri="{FF2B5EF4-FFF2-40B4-BE49-F238E27FC236}">
                <a16:creationId xmlns:a16="http://schemas.microsoft.com/office/drawing/2014/main" id="{3E344C4A-2F3B-439F-A323-589E13F343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582D43-99DA-4633-98FC-1EA3AF82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983DC-CE2B-43E4-B401-01C889A28847}" type="slidenum">
              <a:rPr lang="en-GB" smtClean="0"/>
              <a:t>‹#›</a:t>
            </a:fld>
            <a:endParaRPr lang="en-GB"/>
          </a:p>
        </p:txBody>
      </p:sp>
    </p:spTree>
    <p:extLst>
      <p:ext uri="{BB962C8B-B14F-4D97-AF65-F5344CB8AC3E}">
        <p14:creationId xmlns:p14="http://schemas.microsoft.com/office/powerpoint/2010/main" val="2268018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hyperlink" Target="https://scorm.galac.xyz/"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2.xml"/><Relationship Id="rId7" Type="http://schemas.openxmlformats.org/officeDocument/2006/relationships/image" Target="../media/image4.svg"/><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3.xml"/><Relationship Id="rId7"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notesSlide" Target="../notesSlides/notesSlide4.xml"/><Relationship Id="rId7"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image" Target="../media/image11.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7A2EB9-1F58-414E-B5B9-E5E872146B11}"/>
              </a:ext>
            </a:extLst>
          </p:cNvPr>
          <p:cNvSpPr/>
          <p:nvPr/>
        </p:nvSpPr>
        <p:spPr>
          <a:xfrm>
            <a:off x="2209670" y="703045"/>
            <a:ext cx="6672926" cy="369332"/>
          </a:xfrm>
          <a:prstGeom prst="rect">
            <a:avLst/>
          </a:prstGeom>
        </p:spPr>
        <p:txBody>
          <a:bodyPr wrap="square">
            <a:spAutoFit/>
          </a:bodyPr>
          <a:lstStyle/>
          <a:p>
            <a:r>
              <a:rPr lang="en-GB" b="1" dirty="0" err="1">
                <a:solidFill>
                  <a:schemeClr val="tx2"/>
                </a:solidFill>
              </a:rPr>
              <a:t>Contenu</a:t>
            </a:r>
            <a:r>
              <a:rPr lang="en-GB" b="1" dirty="0">
                <a:solidFill>
                  <a:schemeClr val="tx2"/>
                </a:solidFill>
              </a:rPr>
              <a:t> storyboard (ppt) &amp; storyline (lien web pour demo)</a:t>
            </a:r>
          </a:p>
        </p:txBody>
      </p:sp>
      <p:sp>
        <p:nvSpPr>
          <p:cNvPr id="3" name="Rectangle 2">
            <a:extLst>
              <a:ext uri="{FF2B5EF4-FFF2-40B4-BE49-F238E27FC236}">
                <a16:creationId xmlns:a16="http://schemas.microsoft.com/office/drawing/2014/main" id="{F9C46EBD-A89A-46BD-A4BD-39ED3121811C}"/>
              </a:ext>
            </a:extLst>
          </p:cNvPr>
          <p:cNvSpPr/>
          <p:nvPr/>
        </p:nvSpPr>
        <p:spPr>
          <a:xfrm>
            <a:off x="2209670" y="1338266"/>
            <a:ext cx="7668898" cy="3139321"/>
          </a:xfrm>
          <a:prstGeom prst="rect">
            <a:avLst/>
          </a:prstGeom>
        </p:spPr>
        <p:txBody>
          <a:bodyPr wrap="square" lIns="91440" tIns="45720" rIns="91440" bIns="45720" anchor="t">
            <a:spAutoFit/>
          </a:bodyPr>
          <a:lstStyle/>
          <a:p>
            <a:pPr marL="285750" indent="-285750">
              <a:buFont typeface="Arial" panose="020B0604020202020204" pitchFamily="34" charset="0"/>
              <a:buChar char="•"/>
            </a:pPr>
            <a:r>
              <a:rPr lang="en-GB" dirty="0">
                <a:solidFill>
                  <a:schemeClr val="tx2"/>
                </a:solidFill>
              </a:rPr>
              <a:t>Les 3 slides </a:t>
            </a:r>
            <a:r>
              <a:rPr lang="en-GB" dirty="0" err="1">
                <a:solidFill>
                  <a:schemeClr val="tx2"/>
                </a:solidFill>
              </a:rPr>
              <a:t>suivants</a:t>
            </a:r>
            <a:r>
              <a:rPr lang="en-GB" dirty="0">
                <a:solidFill>
                  <a:schemeClr val="tx2"/>
                </a:solidFill>
              </a:rPr>
              <a:t> </a:t>
            </a:r>
            <a:r>
              <a:rPr lang="en-GB" dirty="0" err="1">
                <a:solidFill>
                  <a:schemeClr val="tx2"/>
                </a:solidFill>
              </a:rPr>
              <a:t>sont</a:t>
            </a:r>
            <a:r>
              <a:rPr lang="en-GB" dirty="0">
                <a:solidFill>
                  <a:schemeClr val="tx2"/>
                </a:solidFill>
              </a:rPr>
              <a:t> extraits d’un module </a:t>
            </a:r>
            <a:r>
              <a:rPr lang="en-GB" dirty="0" err="1">
                <a:solidFill>
                  <a:schemeClr val="tx2"/>
                </a:solidFill>
              </a:rPr>
              <a:t>basé</a:t>
            </a:r>
            <a:r>
              <a:rPr lang="en-GB" dirty="0">
                <a:solidFill>
                  <a:schemeClr val="tx2"/>
                </a:solidFill>
              </a:rPr>
              <a:t> sur un </a:t>
            </a:r>
            <a:r>
              <a:rPr lang="en-GB" dirty="0" err="1">
                <a:solidFill>
                  <a:schemeClr val="tx2"/>
                </a:solidFill>
              </a:rPr>
              <a:t>scénario</a:t>
            </a:r>
            <a:r>
              <a:rPr lang="en-GB" dirty="0">
                <a:solidFill>
                  <a:schemeClr val="tx2"/>
                </a:solidFill>
              </a:rPr>
              <a:t> qui </a:t>
            </a:r>
            <a:r>
              <a:rPr lang="en-GB" dirty="0" err="1">
                <a:solidFill>
                  <a:schemeClr val="tx2"/>
                </a:solidFill>
              </a:rPr>
              <a:t>sert</a:t>
            </a:r>
            <a:r>
              <a:rPr lang="en-GB" dirty="0">
                <a:solidFill>
                  <a:schemeClr val="tx2"/>
                </a:solidFill>
              </a:rPr>
              <a:t> de fil </a:t>
            </a:r>
            <a:r>
              <a:rPr lang="en-GB" dirty="0" err="1">
                <a:solidFill>
                  <a:schemeClr val="tx2"/>
                </a:solidFill>
              </a:rPr>
              <a:t>conducteur</a:t>
            </a:r>
            <a:r>
              <a:rPr lang="en-GB" dirty="0">
                <a:solidFill>
                  <a:schemeClr val="tx2"/>
                </a:solidFill>
              </a:rPr>
              <a:t> au module et à la </a:t>
            </a:r>
            <a:r>
              <a:rPr lang="en-GB" dirty="0" err="1">
                <a:solidFill>
                  <a:schemeClr val="tx2"/>
                </a:solidFill>
              </a:rPr>
              <a:t>théorie</a:t>
            </a:r>
            <a:r>
              <a:rPr lang="en-GB" dirty="0">
                <a:solidFill>
                  <a:schemeClr val="tx2"/>
                </a:solidFill>
              </a:rPr>
              <a:t> à </a:t>
            </a:r>
            <a:r>
              <a:rPr lang="en-GB" dirty="0" err="1">
                <a:solidFill>
                  <a:schemeClr val="tx2"/>
                </a:solidFill>
              </a:rPr>
              <a:t>partager</a:t>
            </a:r>
            <a:r>
              <a:rPr lang="en-GB" dirty="0">
                <a:solidFill>
                  <a:schemeClr val="tx2"/>
                </a:solidFill>
              </a:rPr>
              <a:t> avec </a:t>
            </a:r>
            <a:r>
              <a:rPr lang="en-GB" dirty="0" err="1">
                <a:solidFill>
                  <a:schemeClr val="tx2"/>
                </a:solidFill>
              </a:rPr>
              <a:t>l’apprenant</a:t>
            </a:r>
            <a:endParaRPr lang="en-GB" dirty="0">
              <a:solidFill>
                <a:schemeClr val="tx2"/>
              </a:solidFill>
            </a:endParaRPr>
          </a:p>
          <a:p>
            <a:pPr marL="285750" indent="-285750">
              <a:buFont typeface="Arial" panose="020B0604020202020204" pitchFamily="34" charset="0"/>
              <a:buChar char="•"/>
            </a:pPr>
            <a:r>
              <a:rPr lang="en-GB" dirty="0">
                <a:solidFill>
                  <a:schemeClr val="tx2"/>
                </a:solidFill>
              </a:rPr>
              <a:t>on y </a:t>
            </a:r>
            <a:r>
              <a:rPr lang="en-GB" dirty="0" err="1">
                <a:solidFill>
                  <a:schemeClr val="tx2"/>
                </a:solidFill>
              </a:rPr>
              <a:t>trouve</a:t>
            </a:r>
            <a:r>
              <a:rPr lang="en-GB" dirty="0">
                <a:solidFill>
                  <a:schemeClr val="tx2"/>
                </a:solidFill>
              </a:rPr>
              <a:t> des slides de scenario (slide 2 du ppt), des slides de </a:t>
            </a:r>
            <a:r>
              <a:rPr lang="en-GB" dirty="0" err="1">
                <a:solidFill>
                  <a:schemeClr val="tx2"/>
                </a:solidFill>
              </a:rPr>
              <a:t>théorie</a:t>
            </a:r>
            <a:r>
              <a:rPr lang="en-GB" dirty="0">
                <a:solidFill>
                  <a:schemeClr val="tx2"/>
                </a:solidFill>
              </a:rPr>
              <a:t> et </a:t>
            </a:r>
            <a:r>
              <a:rPr lang="en-GB" dirty="0" err="1">
                <a:solidFill>
                  <a:schemeClr val="tx2"/>
                </a:solidFill>
              </a:rPr>
              <a:t>d’activités</a:t>
            </a:r>
            <a:r>
              <a:rPr lang="en-GB" dirty="0">
                <a:solidFill>
                  <a:schemeClr val="tx2"/>
                </a:solidFill>
              </a:rPr>
              <a:t> (slides 3-4 du ppt)</a:t>
            </a:r>
          </a:p>
          <a:p>
            <a:endParaRPr lang="en-GB" dirty="0">
              <a:solidFill>
                <a:schemeClr val="tx2"/>
              </a:solidFill>
            </a:endParaRPr>
          </a:p>
          <a:p>
            <a:r>
              <a:rPr lang="en-GB" dirty="0">
                <a:solidFill>
                  <a:schemeClr val="tx2"/>
                </a:solidFill>
              </a:rPr>
              <a:t>Le storyboard ppt :</a:t>
            </a:r>
            <a:endParaRPr lang="en-GB" dirty="0">
              <a:solidFill>
                <a:schemeClr val="tx2"/>
              </a:solidFill>
              <a:cs typeface="Calibri"/>
            </a:endParaRPr>
          </a:p>
          <a:p>
            <a:pPr marL="285750" indent="-285750">
              <a:buFont typeface="Arial" panose="020B0604020202020204" pitchFamily="34" charset="0"/>
              <a:buChar char="•"/>
            </a:pPr>
            <a:r>
              <a:rPr lang="en-GB" dirty="0">
                <a:solidFill>
                  <a:schemeClr val="tx2"/>
                </a:solidFill>
              </a:rPr>
              <a:t>utilise le slide </a:t>
            </a:r>
            <a:r>
              <a:rPr lang="en-GB" dirty="0" err="1">
                <a:solidFill>
                  <a:schemeClr val="tx2"/>
                </a:solidFill>
              </a:rPr>
              <a:t>lui-même</a:t>
            </a:r>
            <a:r>
              <a:rPr lang="en-GB" dirty="0">
                <a:solidFill>
                  <a:schemeClr val="tx2"/>
                </a:solidFill>
              </a:rPr>
              <a:t> qui </a:t>
            </a:r>
            <a:r>
              <a:rPr lang="en-GB" dirty="0" err="1">
                <a:solidFill>
                  <a:schemeClr val="tx2"/>
                </a:solidFill>
              </a:rPr>
              <a:t>est</a:t>
            </a:r>
            <a:r>
              <a:rPr lang="en-GB" dirty="0">
                <a:solidFill>
                  <a:schemeClr val="tx2"/>
                </a:solidFill>
              </a:rPr>
              <a:t> </a:t>
            </a:r>
            <a:r>
              <a:rPr lang="en-GB" dirty="0" err="1">
                <a:solidFill>
                  <a:schemeClr val="tx2"/>
                </a:solidFill>
              </a:rPr>
              <a:t>une</a:t>
            </a:r>
            <a:r>
              <a:rPr lang="en-GB" dirty="0">
                <a:solidFill>
                  <a:schemeClr val="tx2"/>
                </a:solidFill>
              </a:rPr>
              <a:t> idée du </a:t>
            </a:r>
            <a:r>
              <a:rPr lang="en-GB" dirty="0" err="1">
                <a:solidFill>
                  <a:schemeClr val="tx2"/>
                </a:solidFill>
              </a:rPr>
              <a:t>rendu</a:t>
            </a:r>
            <a:r>
              <a:rPr lang="en-GB" dirty="0">
                <a:solidFill>
                  <a:schemeClr val="tx2"/>
                </a:solidFill>
              </a:rPr>
              <a:t> </a:t>
            </a:r>
            <a:r>
              <a:rPr lang="en-GB" dirty="0" err="1">
                <a:solidFill>
                  <a:schemeClr val="tx2"/>
                </a:solidFill>
              </a:rPr>
              <a:t>réel</a:t>
            </a:r>
            <a:r>
              <a:rPr lang="en-GB" dirty="0">
                <a:solidFill>
                  <a:schemeClr val="tx2"/>
                </a:solidFill>
              </a:rPr>
              <a:t> du module </a:t>
            </a:r>
            <a:r>
              <a:rPr lang="en-GB" dirty="0" err="1">
                <a:solidFill>
                  <a:schemeClr val="tx2"/>
                </a:solidFill>
              </a:rPr>
              <a:t>tel</a:t>
            </a:r>
            <a:r>
              <a:rPr lang="en-GB" dirty="0">
                <a:solidFill>
                  <a:schemeClr val="tx2"/>
                </a:solidFill>
              </a:rPr>
              <a:t> que </a:t>
            </a:r>
            <a:r>
              <a:rPr lang="en-GB" dirty="0" err="1">
                <a:solidFill>
                  <a:schemeClr val="tx2"/>
                </a:solidFill>
              </a:rPr>
              <a:t>visualisé</a:t>
            </a:r>
            <a:r>
              <a:rPr lang="en-GB" dirty="0">
                <a:solidFill>
                  <a:schemeClr val="tx2"/>
                </a:solidFill>
              </a:rPr>
              <a:t> </a:t>
            </a:r>
            <a:r>
              <a:rPr lang="en-GB" dirty="0" err="1">
                <a:solidFill>
                  <a:schemeClr val="tx2"/>
                </a:solidFill>
              </a:rPr>
              <a:t>en</a:t>
            </a:r>
            <a:r>
              <a:rPr lang="en-GB" dirty="0">
                <a:solidFill>
                  <a:schemeClr val="tx2"/>
                </a:solidFill>
              </a:rPr>
              <a:t> </a:t>
            </a:r>
            <a:r>
              <a:rPr lang="en-GB" dirty="0" err="1">
                <a:solidFill>
                  <a:schemeClr val="tx2"/>
                </a:solidFill>
              </a:rPr>
              <a:t>amont</a:t>
            </a:r>
            <a:r>
              <a:rPr lang="en-GB" dirty="0">
                <a:solidFill>
                  <a:schemeClr val="tx2"/>
                </a:solidFill>
              </a:rPr>
              <a:t> au moment de la </a:t>
            </a:r>
            <a:r>
              <a:rPr lang="en-GB" dirty="0" err="1">
                <a:solidFill>
                  <a:schemeClr val="tx2"/>
                </a:solidFill>
              </a:rPr>
              <a:t>création</a:t>
            </a:r>
            <a:r>
              <a:rPr lang="en-GB" dirty="0">
                <a:solidFill>
                  <a:schemeClr val="tx2"/>
                </a:solidFill>
              </a:rPr>
              <a:t> du storyboard</a:t>
            </a:r>
            <a:endParaRPr lang="en-GB" dirty="0">
              <a:solidFill>
                <a:schemeClr val="tx2"/>
              </a:solidFill>
              <a:cs typeface="Calibri"/>
            </a:endParaRPr>
          </a:p>
          <a:p>
            <a:pPr marL="285750" indent="-285750">
              <a:buFont typeface="Arial" panose="020B0604020202020204" pitchFamily="34" charset="0"/>
              <a:buChar char="•"/>
            </a:pPr>
            <a:r>
              <a:rPr lang="en-GB" dirty="0">
                <a:solidFill>
                  <a:schemeClr val="tx2"/>
                </a:solidFill>
              </a:rPr>
              <a:t>La </a:t>
            </a:r>
            <a:r>
              <a:rPr lang="en-GB" dirty="0" err="1">
                <a:solidFill>
                  <a:schemeClr val="tx2"/>
                </a:solidFill>
              </a:rPr>
              <a:t>partie</a:t>
            </a:r>
            <a:r>
              <a:rPr lang="en-GB" dirty="0">
                <a:solidFill>
                  <a:schemeClr val="tx2"/>
                </a:solidFill>
              </a:rPr>
              <a:t> notes </a:t>
            </a:r>
            <a:r>
              <a:rPr lang="en-GB" dirty="0" err="1">
                <a:solidFill>
                  <a:schemeClr val="tx2"/>
                </a:solidFill>
              </a:rPr>
              <a:t>intègrent</a:t>
            </a:r>
            <a:r>
              <a:rPr lang="en-GB" dirty="0">
                <a:solidFill>
                  <a:schemeClr val="tx2"/>
                </a:solidFill>
              </a:rPr>
              <a:t> </a:t>
            </a:r>
            <a:r>
              <a:rPr lang="en-GB" dirty="0" err="1">
                <a:solidFill>
                  <a:schemeClr val="tx2"/>
                </a:solidFill>
              </a:rPr>
              <a:t>toutes</a:t>
            </a:r>
            <a:r>
              <a:rPr lang="en-GB" dirty="0">
                <a:solidFill>
                  <a:schemeClr val="tx2"/>
                </a:solidFill>
              </a:rPr>
              <a:t> les </a:t>
            </a:r>
            <a:r>
              <a:rPr lang="en-GB" dirty="0" err="1">
                <a:solidFill>
                  <a:schemeClr val="tx2"/>
                </a:solidFill>
              </a:rPr>
              <a:t>consignes</a:t>
            </a:r>
            <a:r>
              <a:rPr lang="en-GB" dirty="0">
                <a:solidFill>
                  <a:schemeClr val="tx2"/>
                </a:solidFill>
              </a:rPr>
              <a:t> et explications </a:t>
            </a:r>
            <a:r>
              <a:rPr lang="en-GB" dirty="0" err="1">
                <a:solidFill>
                  <a:schemeClr val="tx2"/>
                </a:solidFill>
              </a:rPr>
              <a:t>liées</a:t>
            </a:r>
            <a:r>
              <a:rPr lang="en-GB" dirty="0">
                <a:solidFill>
                  <a:schemeClr val="tx2"/>
                </a:solidFill>
              </a:rPr>
              <a:t> au </a:t>
            </a:r>
            <a:r>
              <a:rPr lang="en-GB" dirty="0" err="1">
                <a:solidFill>
                  <a:schemeClr val="tx2"/>
                </a:solidFill>
              </a:rPr>
              <a:t>contenu</a:t>
            </a:r>
            <a:r>
              <a:rPr lang="en-GB" dirty="0">
                <a:solidFill>
                  <a:schemeClr val="tx2"/>
                </a:solidFill>
              </a:rPr>
              <a:t> à presenter, </a:t>
            </a:r>
            <a:r>
              <a:rPr lang="en-GB" dirty="0" err="1">
                <a:solidFill>
                  <a:schemeClr val="tx2"/>
                </a:solidFill>
              </a:rPr>
              <a:t>ainsi</a:t>
            </a:r>
            <a:r>
              <a:rPr lang="en-GB" dirty="0">
                <a:solidFill>
                  <a:schemeClr val="tx2"/>
                </a:solidFill>
              </a:rPr>
              <a:t> que le </a:t>
            </a:r>
            <a:r>
              <a:rPr lang="en-GB" dirty="0" err="1">
                <a:solidFill>
                  <a:schemeClr val="tx2"/>
                </a:solidFill>
              </a:rPr>
              <a:t>texte</a:t>
            </a:r>
            <a:r>
              <a:rPr lang="en-GB" dirty="0">
                <a:solidFill>
                  <a:schemeClr val="tx2"/>
                </a:solidFill>
              </a:rPr>
              <a:t> des </a:t>
            </a:r>
            <a:r>
              <a:rPr lang="en-GB" dirty="0" err="1">
                <a:solidFill>
                  <a:schemeClr val="tx2"/>
                </a:solidFill>
              </a:rPr>
              <a:t>voix</a:t>
            </a:r>
            <a:r>
              <a:rPr lang="en-GB" dirty="0">
                <a:solidFill>
                  <a:schemeClr val="tx2"/>
                </a:solidFill>
              </a:rPr>
              <a:t> offs</a:t>
            </a:r>
            <a:endParaRPr lang="en-GB" dirty="0">
              <a:solidFill>
                <a:schemeClr val="tx2"/>
              </a:solidFill>
              <a:cs typeface="Calibri"/>
            </a:endParaRPr>
          </a:p>
          <a:p>
            <a:pPr marL="285750" indent="-285750">
              <a:buFont typeface="Arial" panose="020B0604020202020204" pitchFamily="34" charset="0"/>
              <a:buChar char="•"/>
            </a:pPr>
            <a:endParaRPr lang="en-GB" dirty="0">
              <a:solidFill>
                <a:schemeClr val="tx2"/>
              </a:solidFill>
            </a:endParaRPr>
          </a:p>
        </p:txBody>
      </p:sp>
      <p:sp>
        <p:nvSpPr>
          <p:cNvPr id="4" name="Rectangle 3">
            <a:extLst>
              <a:ext uri="{FF2B5EF4-FFF2-40B4-BE49-F238E27FC236}">
                <a16:creationId xmlns:a16="http://schemas.microsoft.com/office/drawing/2014/main" id="{2902B114-7714-4E45-9086-2A6C4093CAD2}"/>
              </a:ext>
            </a:extLst>
          </p:cNvPr>
          <p:cNvSpPr/>
          <p:nvPr/>
        </p:nvSpPr>
        <p:spPr>
          <a:xfrm>
            <a:off x="2637156" y="4769960"/>
            <a:ext cx="7668898" cy="1015663"/>
          </a:xfrm>
          <a:prstGeom prst="rect">
            <a:avLst/>
          </a:prstGeom>
        </p:spPr>
        <p:txBody>
          <a:bodyPr wrap="square">
            <a:spAutoFit/>
          </a:bodyPr>
          <a:lstStyle/>
          <a:p>
            <a:r>
              <a:rPr lang="en-GB" dirty="0" err="1">
                <a:solidFill>
                  <a:schemeClr val="tx2"/>
                </a:solidFill>
              </a:rPr>
              <a:t>Voici</a:t>
            </a:r>
            <a:r>
              <a:rPr lang="en-GB" dirty="0">
                <a:solidFill>
                  <a:schemeClr val="tx2"/>
                </a:solidFill>
              </a:rPr>
              <a:t> le lien </a:t>
            </a:r>
            <a:r>
              <a:rPr lang="en-GB" dirty="0" err="1">
                <a:solidFill>
                  <a:schemeClr val="tx2"/>
                </a:solidFill>
              </a:rPr>
              <a:t>vers</a:t>
            </a:r>
            <a:r>
              <a:rPr lang="en-GB" dirty="0">
                <a:solidFill>
                  <a:schemeClr val="tx2"/>
                </a:solidFill>
              </a:rPr>
              <a:t> la version storyline des slides </a:t>
            </a:r>
            <a:r>
              <a:rPr lang="en-GB" dirty="0" err="1">
                <a:solidFill>
                  <a:schemeClr val="tx2"/>
                </a:solidFill>
              </a:rPr>
              <a:t>présentés</a:t>
            </a:r>
            <a:r>
              <a:rPr lang="en-GB" dirty="0">
                <a:solidFill>
                  <a:schemeClr val="tx2"/>
                </a:solidFill>
              </a:rPr>
              <a:t> </a:t>
            </a:r>
            <a:r>
              <a:rPr lang="en-GB" dirty="0" err="1">
                <a:solidFill>
                  <a:schemeClr val="tx2"/>
                </a:solidFill>
              </a:rPr>
              <a:t>ici</a:t>
            </a:r>
            <a:r>
              <a:rPr lang="en-GB" dirty="0">
                <a:solidFill>
                  <a:schemeClr val="tx2"/>
                </a:solidFill>
              </a:rPr>
              <a:t>:</a:t>
            </a:r>
          </a:p>
          <a:p>
            <a:r>
              <a:rPr lang="en-GB" sz="2400" b="0" i="0" u="sng" dirty="0">
                <a:solidFill>
                  <a:srgbClr val="5B5FC7"/>
                </a:solidFill>
                <a:effectLst/>
                <a:highlight>
                  <a:srgbClr val="00FFFF"/>
                </a:highlight>
                <a:latin typeface="-apple-system"/>
                <a:hlinkClick r:id="rId4" tooltip="https://scorm.galac.xyz/"/>
              </a:rPr>
              <a:t>https://scorm.galac.xyz</a:t>
            </a:r>
            <a:endParaRPr lang="en-GB" sz="2400" b="0" i="0" u="sng" dirty="0">
              <a:solidFill>
                <a:schemeClr val="tx2"/>
              </a:solidFill>
              <a:effectLst/>
              <a:highlight>
                <a:srgbClr val="00FFFF"/>
              </a:highlight>
              <a:latin typeface="-apple-system"/>
            </a:endParaRPr>
          </a:p>
          <a:p>
            <a:endParaRPr lang="en-GB" dirty="0">
              <a:solidFill>
                <a:schemeClr val="tx2"/>
              </a:solidFill>
            </a:endParaRPr>
          </a:p>
        </p:txBody>
      </p:sp>
      <p:sp>
        <p:nvSpPr>
          <p:cNvPr id="5" name="Rectangle 4">
            <a:extLst>
              <a:ext uri="{FF2B5EF4-FFF2-40B4-BE49-F238E27FC236}">
                <a16:creationId xmlns:a16="http://schemas.microsoft.com/office/drawing/2014/main" id="{F0C2E67C-1E7E-4B39-B3D4-234F0EA01EA6}"/>
              </a:ext>
            </a:extLst>
          </p:cNvPr>
          <p:cNvSpPr/>
          <p:nvPr/>
        </p:nvSpPr>
        <p:spPr>
          <a:xfrm>
            <a:off x="10690438" y="6324696"/>
            <a:ext cx="1572898" cy="369332"/>
          </a:xfrm>
          <a:prstGeom prst="rect">
            <a:avLst/>
          </a:prstGeom>
        </p:spPr>
        <p:txBody>
          <a:bodyPr wrap="square">
            <a:spAutoFit/>
          </a:bodyPr>
          <a:lstStyle/>
          <a:p>
            <a:r>
              <a:rPr lang="en-GB" dirty="0">
                <a:solidFill>
                  <a:schemeClr val="tx2"/>
                </a:solidFill>
              </a:rPr>
              <a:t>Katia LOTTE</a:t>
            </a:r>
          </a:p>
        </p:txBody>
      </p:sp>
    </p:spTree>
    <p:custDataLst>
      <p:tags r:id="rId1"/>
    </p:custDataLst>
    <p:extLst>
      <p:ext uri="{BB962C8B-B14F-4D97-AF65-F5344CB8AC3E}">
        <p14:creationId xmlns:p14="http://schemas.microsoft.com/office/powerpoint/2010/main" val="137950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a:spLocks noGrp="1"/>
          </p:cNvSpPr>
          <p:nvPr>
            <p:ph type="ctrTitle"/>
          </p:nvPr>
        </p:nvSpPr>
        <p:spPr>
          <a:xfrm>
            <a:off x="52700" y="21585"/>
            <a:ext cx="3059832" cy="402735"/>
          </a:xfrm>
        </p:spPr>
        <p:txBody>
          <a:bodyPr anchor="t">
            <a:noAutofit/>
          </a:bodyPr>
          <a:lstStyle/>
          <a:p>
            <a:pPr algn="l"/>
            <a:r>
              <a:rPr lang="en-GB" sz="2400" dirty="0">
                <a:solidFill>
                  <a:schemeClr val="tx2"/>
                </a:solidFill>
              </a:rPr>
              <a:t>Red paint for red cars</a:t>
            </a:r>
          </a:p>
        </p:txBody>
      </p:sp>
      <p:sp>
        <p:nvSpPr>
          <p:cNvPr id="38" name="Rectangle 37">
            <a:extLst>
              <a:ext uri="{FF2B5EF4-FFF2-40B4-BE49-F238E27FC236}">
                <a16:creationId xmlns:a16="http://schemas.microsoft.com/office/drawing/2014/main" id="{EB9734AD-8147-4B25-A3AF-FF4C64A4CCE5}"/>
              </a:ext>
            </a:extLst>
          </p:cNvPr>
          <p:cNvSpPr/>
          <p:nvPr/>
        </p:nvSpPr>
        <p:spPr>
          <a:xfrm>
            <a:off x="90802" y="995112"/>
            <a:ext cx="6672926" cy="646331"/>
          </a:xfrm>
          <a:prstGeom prst="rect">
            <a:avLst/>
          </a:prstGeom>
        </p:spPr>
        <p:txBody>
          <a:bodyPr wrap="square">
            <a:spAutoFit/>
          </a:bodyPr>
          <a:lstStyle/>
          <a:p>
            <a:r>
              <a:rPr lang="en-GB" dirty="0">
                <a:solidFill>
                  <a:schemeClr val="tx2"/>
                </a:solidFill>
              </a:rPr>
              <a:t>Bill Hammer buys paint for VOX (a worldwide vehicle manufacturer). </a:t>
            </a:r>
          </a:p>
          <a:p>
            <a:r>
              <a:rPr lang="en-GB" dirty="0">
                <a:solidFill>
                  <a:schemeClr val="tx2"/>
                </a:solidFill>
              </a:rPr>
              <a:t>His biggest spend = red paint</a:t>
            </a:r>
          </a:p>
        </p:txBody>
      </p:sp>
      <p:pic>
        <p:nvPicPr>
          <p:cNvPr id="5" name="Picture 4">
            <a:extLst>
              <a:ext uri="{FF2B5EF4-FFF2-40B4-BE49-F238E27FC236}">
                <a16:creationId xmlns:a16="http://schemas.microsoft.com/office/drawing/2014/main" id="{9B69C5E3-D6DB-4C36-BFF8-FBA8C3B755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1485" y="1993814"/>
            <a:ext cx="4076260" cy="4698063"/>
          </a:xfrm>
          <a:prstGeom prst="rect">
            <a:avLst/>
          </a:prstGeom>
        </p:spPr>
      </p:pic>
      <p:pic>
        <p:nvPicPr>
          <p:cNvPr id="46" name="Picture 3" descr="C:\Users\esauv\AppData\Local\Microsoft\Windows\INetCache\IE\U9EMGY1M\audio[1].png">
            <a:extLst>
              <a:ext uri="{FF2B5EF4-FFF2-40B4-BE49-F238E27FC236}">
                <a16:creationId xmlns:a16="http://schemas.microsoft.com/office/drawing/2014/main" id="{D664F12F-3AFD-4A17-A2B5-601DB44D490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552080" y="107429"/>
            <a:ext cx="467256" cy="467256"/>
          </a:xfrm>
          <a:prstGeom prst="rect">
            <a:avLst/>
          </a:prstGeom>
          <a:noFill/>
          <a:extLst>
            <a:ext uri="{909E8E84-426E-40DD-AFC4-6F175D3DCCD1}">
              <a14:hiddenFill xmlns:a14="http://schemas.microsoft.com/office/drawing/2010/main">
                <a:solidFill>
                  <a:srgbClr val="FFFFFF"/>
                </a:solidFill>
              </a14:hiddenFill>
            </a:ext>
          </a:extLst>
        </p:spPr>
      </p:pic>
      <p:pic>
        <p:nvPicPr>
          <p:cNvPr id="21" name="Graphic 20" descr="Factory">
            <a:extLst>
              <a:ext uri="{FF2B5EF4-FFF2-40B4-BE49-F238E27FC236}">
                <a16:creationId xmlns:a16="http://schemas.microsoft.com/office/drawing/2014/main" id="{136BCD27-8060-41C7-B360-F5944950599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85579" y="3348541"/>
            <a:ext cx="288032" cy="288032"/>
          </a:xfrm>
          <a:prstGeom prst="rect">
            <a:avLst/>
          </a:prstGeom>
        </p:spPr>
      </p:pic>
      <p:pic>
        <p:nvPicPr>
          <p:cNvPr id="18" name="Graphic 17" descr="Factory">
            <a:extLst>
              <a:ext uri="{FF2B5EF4-FFF2-40B4-BE49-F238E27FC236}">
                <a16:creationId xmlns:a16="http://schemas.microsoft.com/office/drawing/2014/main" id="{CDFA73B1-B17C-4604-8785-DDB48291E1F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59517" y="6013841"/>
            <a:ext cx="288032" cy="288032"/>
          </a:xfrm>
          <a:prstGeom prst="rect">
            <a:avLst/>
          </a:prstGeom>
        </p:spPr>
      </p:pic>
      <p:pic>
        <p:nvPicPr>
          <p:cNvPr id="19" name="Graphic 18" descr="Factory">
            <a:extLst>
              <a:ext uri="{FF2B5EF4-FFF2-40B4-BE49-F238E27FC236}">
                <a16:creationId xmlns:a16="http://schemas.microsoft.com/office/drawing/2014/main" id="{EE7F193A-A3E5-4F5C-AFB2-8D42D7FDCE6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38627" y="5653256"/>
            <a:ext cx="288032" cy="288032"/>
          </a:xfrm>
          <a:prstGeom prst="rect">
            <a:avLst/>
          </a:prstGeom>
        </p:spPr>
      </p:pic>
      <p:pic>
        <p:nvPicPr>
          <p:cNvPr id="3" name="Graphic 2" descr="User">
            <a:extLst>
              <a:ext uri="{FF2B5EF4-FFF2-40B4-BE49-F238E27FC236}">
                <a16:creationId xmlns:a16="http://schemas.microsoft.com/office/drawing/2014/main" id="{3C720D20-BE25-40FB-97FC-B3C6EEAA6224}"/>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183667" y="5394105"/>
            <a:ext cx="288032" cy="288032"/>
          </a:xfrm>
          <a:prstGeom prst="rect">
            <a:avLst/>
          </a:prstGeom>
        </p:spPr>
      </p:pic>
      <p:pic>
        <p:nvPicPr>
          <p:cNvPr id="22" name="Graphic 21" descr="User">
            <a:extLst>
              <a:ext uri="{FF2B5EF4-FFF2-40B4-BE49-F238E27FC236}">
                <a16:creationId xmlns:a16="http://schemas.microsoft.com/office/drawing/2014/main" id="{0D579D32-9B04-49D0-B768-EA3A800581E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702149" y="4902668"/>
            <a:ext cx="288032" cy="288032"/>
          </a:xfrm>
          <a:prstGeom prst="rect">
            <a:avLst/>
          </a:prstGeom>
        </p:spPr>
      </p:pic>
      <p:pic>
        <p:nvPicPr>
          <p:cNvPr id="23" name="Graphic 22" descr="User">
            <a:extLst>
              <a:ext uri="{FF2B5EF4-FFF2-40B4-BE49-F238E27FC236}">
                <a16:creationId xmlns:a16="http://schemas.microsoft.com/office/drawing/2014/main" id="{7DD0D35C-3E7F-4545-96CD-0F29D3F5F390}"/>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121583" y="5020208"/>
            <a:ext cx="288032" cy="288032"/>
          </a:xfrm>
          <a:prstGeom prst="rect">
            <a:avLst/>
          </a:prstGeom>
        </p:spPr>
      </p:pic>
      <p:pic>
        <p:nvPicPr>
          <p:cNvPr id="24" name="Graphic 23" descr="Factory">
            <a:extLst>
              <a:ext uri="{FF2B5EF4-FFF2-40B4-BE49-F238E27FC236}">
                <a16:creationId xmlns:a16="http://schemas.microsoft.com/office/drawing/2014/main" id="{FE77BBF5-EC21-416D-BEF5-2F20A9F8E017}"/>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23788" y="1974017"/>
            <a:ext cx="288032" cy="288032"/>
          </a:xfrm>
          <a:prstGeom prst="rect">
            <a:avLst/>
          </a:prstGeom>
        </p:spPr>
      </p:pic>
      <p:sp>
        <p:nvSpPr>
          <p:cNvPr id="25" name="Rectangle 24">
            <a:extLst>
              <a:ext uri="{FF2B5EF4-FFF2-40B4-BE49-F238E27FC236}">
                <a16:creationId xmlns:a16="http://schemas.microsoft.com/office/drawing/2014/main" id="{F29C0DE7-2FEE-4F22-A647-FDE7D9D42880}"/>
              </a:ext>
            </a:extLst>
          </p:cNvPr>
          <p:cNvSpPr/>
          <p:nvPr/>
        </p:nvSpPr>
        <p:spPr>
          <a:xfrm>
            <a:off x="525963" y="2292557"/>
            <a:ext cx="1817911" cy="338554"/>
          </a:xfrm>
          <a:prstGeom prst="rect">
            <a:avLst/>
          </a:prstGeom>
        </p:spPr>
        <p:txBody>
          <a:bodyPr wrap="square">
            <a:spAutoFit/>
          </a:bodyPr>
          <a:lstStyle/>
          <a:p>
            <a:r>
              <a:rPr lang="en-GB" sz="1600" dirty="0">
                <a:solidFill>
                  <a:schemeClr val="tx2"/>
                </a:solidFill>
              </a:rPr>
              <a:t>VOX main suppliers</a:t>
            </a:r>
          </a:p>
        </p:txBody>
      </p:sp>
      <p:pic>
        <p:nvPicPr>
          <p:cNvPr id="26" name="Graphic 25" descr="User">
            <a:extLst>
              <a:ext uri="{FF2B5EF4-FFF2-40B4-BE49-F238E27FC236}">
                <a16:creationId xmlns:a16="http://schemas.microsoft.com/office/drawing/2014/main" id="{437B8664-A42A-45FD-A23A-AD505B2BFDA0}"/>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23787" y="2310733"/>
            <a:ext cx="288032" cy="288032"/>
          </a:xfrm>
          <a:prstGeom prst="rect">
            <a:avLst/>
          </a:prstGeom>
        </p:spPr>
      </p:pic>
      <p:sp>
        <p:nvSpPr>
          <p:cNvPr id="27" name="Rectangle 26">
            <a:extLst>
              <a:ext uri="{FF2B5EF4-FFF2-40B4-BE49-F238E27FC236}">
                <a16:creationId xmlns:a16="http://schemas.microsoft.com/office/drawing/2014/main" id="{7C2E4B34-515F-4868-86E7-27333AD314AD}"/>
              </a:ext>
            </a:extLst>
          </p:cNvPr>
          <p:cNvSpPr/>
          <p:nvPr/>
        </p:nvSpPr>
        <p:spPr>
          <a:xfrm>
            <a:off x="86268" y="568144"/>
            <a:ext cx="3599003" cy="338554"/>
          </a:xfrm>
          <a:prstGeom prst="rect">
            <a:avLst/>
          </a:prstGeom>
        </p:spPr>
        <p:txBody>
          <a:bodyPr wrap="square">
            <a:spAutoFit/>
          </a:bodyPr>
          <a:lstStyle/>
          <a:p>
            <a:r>
              <a:rPr lang="en-GB" sz="1600" i="1" dirty="0">
                <a:solidFill>
                  <a:schemeClr val="tx2"/>
                </a:solidFill>
              </a:rPr>
              <a:t>Click on the icons as they appear.</a:t>
            </a:r>
          </a:p>
        </p:txBody>
      </p:sp>
      <p:sp>
        <p:nvSpPr>
          <p:cNvPr id="6" name="Rectangle 5">
            <a:extLst>
              <a:ext uri="{FF2B5EF4-FFF2-40B4-BE49-F238E27FC236}">
                <a16:creationId xmlns:a16="http://schemas.microsoft.com/office/drawing/2014/main" id="{4AD8000D-7FFD-4B92-84AF-E1C5A7FB6697}"/>
              </a:ext>
            </a:extLst>
          </p:cNvPr>
          <p:cNvSpPr/>
          <p:nvPr/>
        </p:nvSpPr>
        <p:spPr>
          <a:xfrm>
            <a:off x="9901151" y="1993814"/>
            <a:ext cx="2067062" cy="430887"/>
          </a:xfrm>
          <a:prstGeom prst="rect">
            <a:avLst/>
          </a:prstGeom>
        </p:spPr>
        <p:txBody>
          <a:bodyPr wrap="square">
            <a:spAutoFit/>
          </a:bodyPr>
          <a:lstStyle/>
          <a:p>
            <a:r>
              <a:rPr lang="en-GB" sz="1100" dirty="0">
                <a:solidFill>
                  <a:schemeClr val="tx2"/>
                </a:solidFill>
              </a:rPr>
              <a:t>VOX </a:t>
            </a:r>
            <a:r>
              <a:rPr lang="en-GB" sz="1100" dirty="0" err="1">
                <a:solidFill>
                  <a:schemeClr val="tx2"/>
                </a:solidFill>
              </a:rPr>
              <a:t>Göteborg</a:t>
            </a:r>
            <a:r>
              <a:rPr lang="en-GB" sz="1100" dirty="0">
                <a:solidFill>
                  <a:schemeClr val="tx2"/>
                </a:solidFill>
              </a:rPr>
              <a:t> (Sweden) produces 300,000 cars per year</a:t>
            </a:r>
          </a:p>
        </p:txBody>
      </p:sp>
      <p:cxnSp>
        <p:nvCxnSpPr>
          <p:cNvPr id="10" name="Straight Connector 9">
            <a:extLst>
              <a:ext uri="{FF2B5EF4-FFF2-40B4-BE49-F238E27FC236}">
                <a16:creationId xmlns:a16="http://schemas.microsoft.com/office/drawing/2014/main" id="{22E20BBA-C96D-439D-B9B3-28A4EF0718C2}"/>
              </a:ext>
            </a:extLst>
          </p:cNvPr>
          <p:cNvCxnSpPr>
            <a:cxnSpLocks/>
            <a:stCxn id="6" idx="1"/>
          </p:cNvCxnSpPr>
          <p:nvPr/>
        </p:nvCxnSpPr>
        <p:spPr>
          <a:xfrm flipH="1">
            <a:off x="6409615" y="2209258"/>
            <a:ext cx="3491536" cy="1208023"/>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FB0E9B08-35F3-484E-9D8E-A5563A7C365B}"/>
              </a:ext>
            </a:extLst>
          </p:cNvPr>
          <p:cNvCxnSpPr>
            <a:cxnSpLocks/>
          </p:cNvCxnSpPr>
          <p:nvPr/>
        </p:nvCxnSpPr>
        <p:spPr>
          <a:xfrm flipH="1">
            <a:off x="6195275" y="4687702"/>
            <a:ext cx="3583134" cy="110957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067EC181-A4F5-4CFB-B5CA-FAD6D0850E7C}"/>
              </a:ext>
            </a:extLst>
          </p:cNvPr>
          <p:cNvCxnSpPr>
            <a:cxnSpLocks/>
          </p:cNvCxnSpPr>
          <p:nvPr/>
        </p:nvCxnSpPr>
        <p:spPr>
          <a:xfrm flipH="1">
            <a:off x="5016165" y="5728530"/>
            <a:ext cx="4696528" cy="429327"/>
          </a:xfrm>
          <a:prstGeom prst="line">
            <a:avLst/>
          </a:prstGeom>
        </p:spPr>
        <p:style>
          <a:lnRef idx="1">
            <a:schemeClr val="dk1"/>
          </a:lnRef>
          <a:fillRef idx="0">
            <a:schemeClr val="dk1"/>
          </a:fillRef>
          <a:effectRef idx="0">
            <a:schemeClr val="dk1"/>
          </a:effectRef>
          <a:fontRef idx="minor">
            <a:schemeClr val="tx1"/>
          </a:fontRef>
        </p:style>
      </p:cxnSp>
      <p:sp>
        <p:nvSpPr>
          <p:cNvPr id="39" name="Rectangle 38">
            <a:extLst>
              <a:ext uri="{FF2B5EF4-FFF2-40B4-BE49-F238E27FC236}">
                <a16:creationId xmlns:a16="http://schemas.microsoft.com/office/drawing/2014/main" id="{B58F9DEB-9F4B-48CB-84AE-65DD2B15A759}"/>
              </a:ext>
            </a:extLst>
          </p:cNvPr>
          <p:cNvSpPr/>
          <p:nvPr/>
        </p:nvSpPr>
        <p:spPr>
          <a:xfrm>
            <a:off x="9937030" y="4437069"/>
            <a:ext cx="2067062" cy="430887"/>
          </a:xfrm>
          <a:prstGeom prst="rect">
            <a:avLst/>
          </a:prstGeom>
        </p:spPr>
        <p:txBody>
          <a:bodyPr wrap="square">
            <a:spAutoFit/>
          </a:bodyPr>
          <a:lstStyle/>
          <a:p>
            <a:r>
              <a:rPr lang="en-GB" sz="1100" dirty="0">
                <a:solidFill>
                  <a:schemeClr val="tx2"/>
                </a:solidFill>
              </a:rPr>
              <a:t>VOX </a:t>
            </a:r>
            <a:r>
              <a:rPr lang="en-GB" sz="1100" dirty="0" err="1">
                <a:solidFill>
                  <a:schemeClr val="tx2"/>
                </a:solidFill>
              </a:rPr>
              <a:t>Monfalcone</a:t>
            </a:r>
            <a:r>
              <a:rPr lang="en-GB" sz="1100" dirty="0">
                <a:solidFill>
                  <a:schemeClr val="tx2"/>
                </a:solidFill>
              </a:rPr>
              <a:t> (Italy) produces 200,000 cars per year</a:t>
            </a:r>
          </a:p>
        </p:txBody>
      </p:sp>
      <p:sp>
        <p:nvSpPr>
          <p:cNvPr id="41" name="Rectangle 40">
            <a:extLst>
              <a:ext uri="{FF2B5EF4-FFF2-40B4-BE49-F238E27FC236}">
                <a16:creationId xmlns:a16="http://schemas.microsoft.com/office/drawing/2014/main" id="{6EFE6AD4-C09D-4DF5-9049-8AD97BD1CAD5}"/>
              </a:ext>
            </a:extLst>
          </p:cNvPr>
          <p:cNvSpPr/>
          <p:nvPr/>
        </p:nvSpPr>
        <p:spPr>
          <a:xfrm>
            <a:off x="9927061" y="5525080"/>
            <a:ext cx="2067062" cy="430887"/>
          </a:xfrm>
          <a:prstGeom prst="rect">
            <a:avLst/>
          </a:prstGeom>
        </p:spPr>
        <p:txBody>
          <a:bodyPr wrap="square">
            <a:spAutoFit/>
          </a:bodyPr>
          <a:lstStyle/>
          <a:p>
            <a:r>
              <a:rPr lang="en-GB" sz="1100" dirty="0">
                <a:solidFill>
                  <a:schemeClr val="tx2"/>
                </a:solidFill>
              </a:rPr>
              <a:t>VOX Tarragona (Spain) produces 100,000 cars per year</a:t>
            </a:r>
          </a:p>
        </p:txBody>
      </p:sp>
      <p:cxnSp>
        <p:nvCxnSpPr>
          <p:cNvPr id="43" name="Straight Connector 42">
            <a:extLst>
              <a:ext uri="{FF2B5EF4-FFF2-40B4-BE49-F238E27FC236}">
                <a16:creationId xmlns:a16="http://schemas.microsoft.com/office/drawing/2014/main" id="{3D965629-9AF6-488A-993C-712D99DEACE2}"/>
              </a:ext>
            </a:extLst>
          </p:cNvPr>
          <p:cNvCxnSpPr>
            <a:cxnSpLocks/>
          </p:cNvCxnSpPr>
          <p:nvPr/>
        </p:nvCxnSpPr>
        <p:spPr>
          <a:xfrm flipH="1">
            <a:off x="1885770" y="5579316"/>
            <a:ext cx="3250987" cy="550103"/>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B94CF622-E622-4D48-9139-075919A13AA1}"/>
              </a:ext>
            </a:extLst>
          </p:cNvPr>
          <p:cNvCxnSpPr>
            <a:cxnSpLocks/>
          </p:cNvCxnSpPr>
          <p:nvPr/>
        </p:nvCxnSpPr>
        <p:spPr>
          <a:xfrm flipH="1" flipV="1">
            <a:off x="2110740" y="5190700"/>
            <a:ext cx="3827379" cy="58960"/>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77CCBF8D-D646-4BFF-BA0B-1E5E37890E53}"/>
              </a:ext>
            </a:extLst>
          </p:cNvPr>
          <p:cNvCxnSpPr>
            <a:cxnSpLocks/>
            <a:endCxn id="54" idx="3"/>
          </p:cNvCxnSpPr>
          <p:nvPr/>
        </p:nvCxnSpPr>
        <p:spPr>
          <a:xfrm flipH="1" flipV="1">
            <a:off x="2284681" y="3613798"/>
            <a:ext cx="3462915" cy="1369441"/>
          </a:xfrm>
          <a:prstGeom prst="line">
            <a:avLst/>
          </a:prstGeom>
        </p:spPr>
        <p:style>
          <a:lnRef idx="1">
            <a:schemeClr val="dk1"/>
          </a:lnRef>
          <a:fillRef idx="0">
            <a:schemeClr val="dk1"/>
          </a:fillRef>
          <a:effectRef idx="0">
            <a:schemeClr val="dk1"/>
          </a:effectRef>
          <a:fontRef idx="minor">
            <a:schemeClr val="tx1"/>
          </a:fontRef>
        </p:style>
      </p:cxnSp>
      <p:sp>
        <p:nvSpPr>
          <p:cNvPr id="51" name="Rectangle 50">
            <a:extLst>
              <a:ext uri="{FF2B5EF4-FFF2-40B4-BE49-F238E27FC236}">
                <a16:creationId xmlns:a16="http://schemas.microsoft.com/office/drawing/2014/main" id="{12441945-A05B-482F-BA12-F02FFDE90880}"/>
              </a:ext>
            </a:extLst>
          </p:cNvPr>
          <p:cNvSpPr/>
          <p:nvPr/>
        </p:nvSpPr>
        <p:spPr>
          <a:xfrm>
            <a:off x="-9102" y="5726089"/>
            <a:ext cx="1746220" cy="938719"/>
          </a:xfrm>
          <a:prstGeom prst="rect">
            <a:avLst/>
          </a:prstGeom>
        </p:spPr>
        <p:txBody>
          <a:bodyPr wrap="square">
            <a:spAutoFit/>
          </a:bodyPr>
          <a:lstStyle/>
          <a:p>
            <a:r>
              <a:rPr lang="en-GB" sz="1100" dirty="0">
                <a:solidFill>
                  <a:schemeClr val="tx2"/>
                </a:solidFill>
              </a:rPr>
              <a:t>FRENCH PAINT</a:t>
            </a:r>
          </a:p>
          <a:p>
            <a:r>
              <a:rPr lang="en-GB" sz="1100" dirty="0">
                <a:solidFill>
                  <a:schemeClr val="tx2"/>
                </a:solidFill>
              </a:rPr>
              <a:t>= 180 tons of paint sold to VOX annually</a:t>
            </a:r>
          </a:p>
          <a:p>
            <a:r>
              <a:rPr lang="en-GB" sz="1100" dirty="0">
                <a:solidFill>
                  <a:schemeClr val="tx2"/>
                </a:solidFill>
              </a:rPr>
              <a:t>= 10,000 tons annual production capacity</a:t>
            </a:r>
          </a:p>
        </p:txBody>
      </p:sp>
      <p:sp>
        <p:nvSpPr>
          <p:cNvPr id="54" name="Rectangle 53">
            <a:extLst>
              <a:ext uri="{FF2B5EF4-FFF2-40B4-BE49-F238E27FC236}">
                <a16:creationId xmlns:a16="http://schemas.microsoft.com/office/drawing/2014/main" id="{7DEFA798-416C-4FC9-B572-C6A264F19C44}"/>
              </a:ext>
            </a:extLst>
          </p:cNvPr>
          <p:cNvSpPr/>
          <p:nvPr/>
        </p:nvSpPr>
        <p:spPr>
          <a:xfrm>
            <a:off x="75848" y="3144438"/>
            <a:ext cx="2208833" cy="938719"/>
          </a:xfrm>
          <a:prstGeom prst="rect">
            <a:avLst/>
          </a:prstGeom>
        </p:spPr>
        <p:txBody>
          <a:bodyPr wrap="square">
            <a:spAutoFit/>
          </a:bodyPr>
          <a:lstStyle/>
          <a:p>
            <a:r>
              <a:rPr lang="en-GB" sz="1100" dirty="0">
                <a:solidFill>
                  <a:schemeClr val="tx2"/>
                </a:solidFill>
              </a:rPr>
              <a:t>GERMAN PAINT </a:t>
            </a:r>
          </a:p>
          <a:p>
            <a:r>
              <a:rPr lang="en-GB" sz="1100" dirty="0">
                <a:solidFill>
                  <a:schemeClr val="tx2"/>
                </a:solidFill>
              </a:rPr>
              <a:t>= 200 tons of paint sold to VOX annually</a:t>
            </a:r>
          </a:p>
          <a:p>
            <a:r>
              <a:rPr lang="en-GB" sz="1100" dirty="0">
                <a:solidFill>
                  <a:schemeClr val="tx2"/>
                </a:solidFill>
              </a:rPr>
              <a:t>= 10,000 tons annual production capacity</a:t>
            </a:r>
          </a:p>
        </p:txBody>
      </p:sp>
      <p:sp>
        <p:nvSpPr>
          <p:cNvPr id="55" name="Rectangle 54">
            <a:extLst>
              <a:ext uri="{FF2B5EF4-FFF2-40B4-BE49-F238E27FC236}">
                <a16:creationId xmlns:a16="http://schemas.microsoft.com/office/drawing/2014/main" id="{91FA80BF-A7C3-476B-9C0B-CCE480659786}"/>
              </a:ext>
            </a:extLst>
          </p:cNvPr>
          <p:cNvSpPr/>
          <p:nvPr/>
        </p:nvSpPr>
        <p:spPr>
          <a:xfrm>
            <a:off x="-9102" y="4417699"/>
            <a:ext cx="2208833" cy="938719"/>
          </a:xfrm>
          <a:prstGeom prst="rect">
            <a:avLst/>
          </a:prstGeom>
        </p:spPr>
        <p:txBody>
          <a:bodyPr wrap="square">
            <a:spAutoFit/>
          </a:bodyPr>
          <a:lstStyle/>
          <a:p>
            <a:r>
              <a:rPr lang="en-GB" sz="1100" dirty="0">
                <a:solidFill>
                  <a:schemeClr val="tx2"/>
                </a:solidFill>
              </a:rPr>
              <a:t>CZECH PAINT </a:t>
            </a:r>
          </a:p>
          <a:p>
            <a:r>
              <a:rPr lang="en-GB" sz="1100" dirty="0">
                <a:solidFill>
                  <a:schemeClr val="tx2"/>
                </a:solidFill>
              </a:rPr>
              <a:t>= 150 tons of paint sold to VOX annually</a:t>
            </a:r>
          </a:p>
          <a:p>
            <a:r>
              <a:rPr lang="en-GB" sz="1100" dirty="0">
                <a:solidFill>
                  <a:schemeClr val="tx2"/>
                </a:solidFill>
              </a:rPr>
              <a:t>= 10,000 tons annual production capacity</a:t>
            </a:r>
          </a:p>
        </p:txBody>
      </p:sp>
      <p:sp>
        <p:nvSpPr>
          <p:cNvPr id="60" name="Rectangle 59">
            <a:extLst>
              <a:ext uri="{FF2B5EF4-FFF2-40B4-BE49-F238E27FC236}">
                <a16:creationId xmlns:a16="http://schemas.microsoft.com/office/drawing/2014/main" id="{EDB4E123-3F74-4144-8F77-3FE2F6E763C7}"/>
              </a:ext>
            </a:extLst>
          </p:cNvPr>
          <p:cNvSpPr/>
          <p:nvPr/>
        </p:nvSpPr>
        <p:spPr>
          <a:xfrm>
            <a:off x="511820" y="1979456"/>
            <a:ext cx="1455209" cy="338554"/>
          </a:xfrm>
          <a:prstGeom prst="rect">
            <a:avLst/>
          </a:prstGeom>
        </p:spPr>
        <p:txBody>
          <a:bodyPr wrap="square">
            <a:spAutoFit/>
          </a:bodyPr>
          <a:lstStyle/>
          <a:p>
            <a:r>
              <a:rPr lang="en-GB" sz="1600" dirty="0">
                <a:solidFill>
                  <a:schemeClr val="tx2"/>
                </a:solidFill>
              </a:rPr>
              <a:t>VOX factories</a:t>
            </a:r>
          </a:p>
        </p:txBody>
      </p:sp>
    </p:spTree>
    <p:custDataLst>
      <p:tags r:id="rId1"/>
    </p:custDataLst>
    <p:extLst>
      <p:ext uri="{BB962C8B-B14F-4D97-AF65-F5344CB8AC3E}">
        <p14:creationId xmlns:p14="http://schemas.microsoft.com/office/powerpoint/2010/main" val="2395728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ctrTitle"/>
          </p:nvPr>
        </p:nvSpPr>
        <p:spPr>
          <a:xfrm>
            <a:off x="38684" y="50791"/>
            <a:ext cx="3023414" cy="469660"/>
          </a:xfrm>
        </p:spPr>
        <p:txBody>
          <a:bodyPr anchor="t">
            <a:noAutofit/>
          </a:bodyPr>
          <a:lstStyle/>
          <a:p>
            <a:pPr algn="l"/>
            <a:r>
              <a:rPr lang="en-GB" sz="2400" dirty="0">
                <a:solidFill>
                  <a:schemeClr val="tx2"/>
                </a:solidFill>
              </a:rPr>
              <a:t>How to consolidate</a:t>
            </a:r>
          </a:p>
        </p:txBody>
      </p:sp>
      <p:sp>
        <p:nvSpPr>
          <p:cNvPr id="10" name="ZoneTexte 9"/>
          <p:cNvSpPr txBox="1"/>
          <p:nvPr/>
        </p:nvSpPr>
        <p:spPr>
          <a:xfrm>
            <a:off x="10257331" y="2078034"/>
            <a:ext cx="2055053" cy="769441"/>
          </a:xfrm>
          <a:prstGeom prst="rect">
            <a:avLst/>
          </a:prstGeom>
          <a:noFill/>
        </p:spPr>
        <p:txBody>
          <a:bodyPr wrap="square" rtlCol="0">
            <a:spAutoFit/>
          </a:bodyPr>
          <a:lstStyle/>
          <a:p>
            <a:r>
              <a:rPr lang="en-GB" sz="1100" dirty="0">
                <a:solidFill>
                  <a:schemeClr val="tx2"/>
                </a:solidFill>
              </a:rPr>
              <a:t>= 1,000-ton portion of the supplier’s potential volume capacity (capacity can be free or allocated to other customers) </a:t>
            </a:r>
          </a:p>
        </p:txBody>
      </p:sp>
      <p:sp>
        <p:nvSpPr>
          <p:cNvPr id="9" name="Oval 1029">
            <a:extLst>
              <a:ext uri="{FF2B5EF4-FFF2-40B4-BE49-F238E27FC236}">
                <a16:creationId xmlns:a16="http://schemas.microsoft.com/office/drawing/2014/main" id="{B897ED8F-434A-424D-BD29-AF7ADDDC8B14}"/>
              </a:ext>
            </a:extLst>
          </p:cNvPr>
          <p:cNvSpPr>
            <a:spLocks noChangeArrowheads="1"/>
          </p:cNvSpPr>
          <p:nvPr/>
        </p:nvSpPr>
        <p:spPr bwMode="auto">
          <a:xfrm>
            <a:off x="7196335" y="4557752"/>
            <a:ext cx="1225792" cy="740628"/>
          </a:xfrm>
          <a:prstGeom prst="roundRect">
            <a:avLst/>
          </a:prstGeom>
          <a:solidFill>
            <a:schemeClr val="accent1">
              <a:lumMod val="20000"/>
              <a:lumOff val="80000"/>
            </a:schemeClr>
          </a:solidFill>
          <a:ln w="9525">
            <a:noFill/>
            <a:round/>
            <a:headEnd/>
            <a:tailEnd/>
          </a:ln>
          <a:effectLst/>
          <a:extLst>
            <a:ext uri="{909E8E84-426E-40dd-AFC4-6F175D3DCCD1}">
              <a14:hiddenFill xmlns:a14="http://schemas.microsoft.com/office/drawing/2010/main" xmlns="">
                <a:solidFill>
                  <a:schemeClr val="bg2"/>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en-GB" altLang="fr-FR" sz="1400" b="1" dirty="0"/>
              <a:t>VOX CHILE</a:t>
            </a:r>
          </a:p>
          <a:p>
            <a:pPr algn="ctr">
              <a:spcBef>
                <a:spcPct val="50000"/>
              </a:spcBef>
            </a:pPr>
            <a:endParaRPr lang="en-GB" altLang="fr-FR" sz="1500" b="1" dirty="0"/>
          </a:p>
        </p:txBody>
      </p:sp>
      <p:sp>
        <p:nvSpPr>
          <p:cNvPr id="11" name="Text Box 1030">
            <a:extLst>
              <a:ext uri="{FF2B5EF4-FFF2-40B4-BE49-F238E27FC236}">
                <a16:creationId xmlns:a16="http://schemas.microsoft.com/office/drawing/2014/main" id="{CAEB4669-9F25-4141-8B31-508CA796EC26}"/>
              </a:ext>
            </a:extLst>
          </p:cNvPr>
          <p:cNvSpPr txBox="1">
            <a:spLocks noChangeArrowheads="1"/>
          </p:cNvSpPr>
          <p:nvPr/>
        </p:nvSpPr>
        <p:spPr bwMode="auto">
          <a:xfrm>
            <a:off x="1861580" y="3884807"/>
            <a:ext cx="1311656" cy="1123712"/>
          </a:xfrm>
          <a:prstGeom prst="roundRect">
            <a:avLst/>
          </a:prstGeom>
          <a:solidFill>
            <a:schemeClr val="accent2">
              <a:lumMod val="20000"/>
              <a:lumOff val="8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RIO PAINT</a:t>
            </a:r>
          </a:p>
          <a:p>
            <a:pPr algn="ctr"/>
            <a:r>
              <a:rPr lang="en-GB" altLang="fr-FR" sz="1200" b="1" dirty="0"/>
              <a:t> </a:t>
            </a:r>
          </a:p>
          <a:p>
            <a:pPr algn="ctr"/>
            <a:endParaRPr lang="en-GB" altLang="fr-FR" sz="1200" b="1" dirty="0"/>
          </a:p>
          <a:p>
            <a:pPr algn="ctr"/>
            <a:endParaRPr lang="en-GB" altLang="fr-FR" sz="1200" b="1" dirty="0"/>
          </a:p>
          <a:p>
            <a:pPr algn="ctr"/>
            <a:endParaRPr lang="en-GB" altLang="fr-FR" sz="1200" b="1" dirty="0"/>
          </a:p>
        </p:txBody>
      </p:sp>
      <p:sp>
        <p:nvSpPr>
          <p:cNvPr id="15" name="Text Box 1033">
            <a:extLst>
              <a:ext uri="{FF2B5EF4-FFF2-40B4-BE49-F238E27FC236}">
                <a16:creationId xmlns:a16="http://schemas.microsoft.com/office/drawing/2014/main" id="{C0ABD449-F153-49B5-8081-5EE60839E450}"/>
              </a:ext>
            </a:extLst>
          </p:cNvPr>
          <p:cNvSpPr txBox="1">
            <a:spLocks noChangeArrowheads="1"/>
          </p:cNvSpPr>
          <p:nvPr/>
        </p:nvSpPr>
        <p:spPr bwMode="auto">
          <a:xfrm>
            <a:off x="5396622" y="3788494"/>
            <a:ext cx="1298856" cy="664012"/>
          </a:xfrm>
          <a:prstGeom prst="roundRect">
            <a:avLst/>
          </a:prstGeom>
          <a:solidFill>
            <a:schemeClr val="accent2">
              <a:lumMod val="20000"/>
              <a:lumOff val="8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CZECH PAINT</a:t>
            </a:r>
          </a:p>
          <a:p>
            <a:pPr algn="ctr"/>
            <a:endParaRPr lang="en-GB" altLang="fr-FR" sz="1050" dirty="0"/>
          </a:p>
          <a:p>
            <a:pPr algn="ctr"/>
            <a:endParaRPr lang="en-GB" altLang="fr-FR" sz="1050" dirty="0"/>
          </a:p>
        </p:txBody>
      </p:sp>
      <p:sp>
        <p:nvSpPr>
          <p:cNvPr id="16" name="Text Box 1034">
            <a:extLst>
              <a:ext uri="{FF2B5EF4-FFF2-40B4-BE49-F238E27FC236}">
                <a16:creationId xmlns:a16="http://schemas.microsoft.com/office/drawing/2014/main" id="{F191C575-356F-4C79-AE4C-22A8C3D467E1}"/>
              </a:ext>
            </a:extLst>
          </p:cNvPr>
          <p:cNvSpPr txBox="1">
            <a:spLocks noChangeArrowheads="1"/>
          </p:cNvSpPr>
          <p:nvPr/>
        </p:nvSpPr>
        <p:spPr bwMode="auto">
          <a:xfrm>
            <a:off x="5396622" y="5523691"/>
            <a:ext cx="1311656" cy="664012"/>
          </a:xfrm>
          <a:prstGeom prst="roundRect">
            <a:avLst/>
          </a:prstGeom>
          <a:solidFill>
            <a:schemeClr val="accent2">
              <a:lumMod val="20000"/>
              <a:lumOff val="8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rIns="0">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GERMAN PAINT </a:t>
            </a:r>
          </a:p>
          <a:p>
            <a:pPr algn="ctr"/>
            <a:endParaRPr lang="en-GB" altLang="fr-FR" sz="1050" dirty="0"/>
          </a:p>
          <a:p>
            <a:pPr algn="ctr"/>
            <a:endParaRPr lang="en-GB" altLang="fr-FR" sz="1050" dirty="0"/>
          </a:p>
        </p:txBody>
      </p:sp>
      <p:sp>
        <p:nvSpPr>
          <p:cNvPr id="21" name="Oval 1045">
            <a:extLst>
              <a:ext uri="{FF2B5EF4-FFF2-40B4-BE49-F238E27FC236}">
                <a16:creationId xmlns:a16="http://schemas.microsoft.com/office/drawing/2014/main" id="{D64E129A-F0C2-4D20-BA26-4622A144A99E}"/>
              </a:ext>
            </a:extLst>
          </p:cNvPr>
          <p:cNvSpPr>
            <a:spLocks noChangeArrowheads="1"/>
          </p:cNvSpPr>
          <p:nvPr/>
        </p:nvSpPr>
        <p:spPr bwMode="auto">
          <a:xfrm>
            <a:off x="3563387" y="4605329"/>
            <a:ext cx="1348768" cy="740628"/>
          </a:xfrm>
          <a:prstGeom prst="roundRect">
            <a:avLst/>
          </a:prstGeom>
          <a:solidFill>
            <a:schemeClr val="accent1">
              <a:lumMod val="20000"/>
              <a:lumOff val="80000"/>
            </a:schemeClr>
          </a:solidFill>
          <a:ln w="9525">
            <a:noFill/>
            <a:round/>
            <a:headEnd/>
            <a:tailEnd/>
          </a:ln>
          <a:effectLst/>
          <a:extLst>
            <a:ext uri="{909E8E84-426E-40dd-AFC4-6F175D3DCCD1}">
              <a14:hiddenFill xmlns:a14="http://schemas.microsoft.com/office/drawing/2010/main" xmlns="">
                <a:solidFill>
                  <a:schemeClr val="bg2"/>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en-GB" altLang="fr-FR" sz="1400" b="1" dirty="0"/>
              <a:t>VOX BRAZIL </a:t>
            </a:r>
          </a:p>
          <a:p>
            <a:pPr algn="ctr">
              <a:spcBef>
                <a:spcPct val="50000"/>
              </a:spcBef>
            </a:pPr>
            <a:endParaRPr lang="en-GB" altLang="fr-FR" sz="1500" b="1" dirty="0"/>
          </a:p>
        </p:txBody>
      </p:sp>
      <p:pic>
        <p:nvPicPr>
          <p:cNvPr id="5" name="Picture 4">
            <a:extLst>
              <a:ext uri="{FF2B5EF4-FFF2-40B4-BE49-F238E27FC236}">
                <a16:creationId xmlns:a16="http://schemas.microsoft.com/office/drawing/2014/main" id="{B8A361E4-006A-4475-934F-77B533469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4804" y="4951949"/>
            <a:ext cx="175455" cy="303160"/>
          </a:xfrm>
          <a:prstGeom prst="rect">
            <a:avLst/>
          </a:prstGeom>
        </p:spPr>
      </p:pic>
      <p:pic>
        <p:nvPicPr>
          <p:cNvPr id="8" name="Picture 7">
            <a:extLst>
              <a:ext uri="{FF2B5EF4-FFF2-40B4-BE49-F238E27FC236}">
                <a16:creationId xmlns:a16="http://schemas.microsoft.com/office/drawing/2014/main" id="{769BCEBC-8569-4F8A-8FAE-B8E35218322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8154" y="4157964"/>
            <a:ext cx="175455" cy="303160"/>
          </a:xfrm>
          <a:prstGeom prst="rect">
            <a:avLst/>
          </a:prstGeom>
        </p:spPr>
      </p:pic>
      <p:pic>
        <p:nvPicPr>
          <p:cNvPr id="64" name="Picture 63">
            <a:extLst>
              <a:ext uri="{FF2B5EF4-FFF2-40B4-BE49-F238E27FC236}">
                <a16:creationId xmlns:a16="http://schemas.microsoft.com/office/drawing/2014/main" id="{2CA223C5-D536-496C-969E-766E0653618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99618" y="2078036"/>
            <a:ext cx="284877" cy="492223"/>
          </a:xfrm>
          <a:prstGeom prst="rect">
            <a:avLst/>
          </a:prstGeom>
        </p:spPr>
      </p:pic>
      <p:pic>
        <p:nvPicPr>
          <p:cNvPr id="65" name="Picture 64">
            <a:extLst>
              <a:ext uri="{FF2B5EF4-FFF2-40B4-BE49-F238E27FC236}">
                <a16:creationId xmlns:a16="http://schemas.microsoft.com/office/drawing/2014/main" id="{C074B448-D8FF-48EA-8076-399A62A47DC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6000" y="2078034"/>
            <a:ext cx="284877" cy="492224"/>
          </a:xfrm>
          <a:prstGeom prst="rect">
            <a:avLst/>
          </a:prstGeom>
        </p:spPr>
      </p:pic>
      <p:sp>
        <p:nvSpPr>
          <p:cNvPr id="63" name="Rectangle 62">
            <a:extLst>
              <a:ext uri="{FF2B5EF4-FFF2-40B4-BE49-F238E27FC236}">
                <a16:creationId xmlns:a16="http://schemas.microsoft.com/office/drawing/2014/main" id="{AC32C1E3-5A20-48CF-B31C-9D8C4825364D}"/>
              </a:ext>
            </a:extLst>
          </p:cNvPr>
          <p:cNvSpPr/>
          <p:nvPr/>
        </p:nvSpPr>
        <p:spPr>
          <a:xfrm>
            <a:off x="1602569" y="827991"/>
            <a:ext cx="9088956" cy="584775"/>
          </a:xfrm>
          <a:prstGeom prst="rect">
            <a:avLst/>
          </a:prstGeom>
        </p:spPr>
        <p:txBody>
          <a:bodyPr wrap="square">
            <a:spAutoFit/>
          </a:bodyPr>
          <a:lstStyle/>
          <a:p>
            <a:pPr algn="ctr"/>
            <a:r>
              <a:rPr lang="en-GB" sz="1600" dirty="0">
                <a:solidFill>
                  <a:schemeClr val="tx2"/>
                </a:solidFill>
              </a:rPr>
              <a:t>Bill decides to concentrate his purchases for VOX’s 2 South American plants. </a:t>
            </a:r>
          </a:p>
          <a:p>
            <a:pPr algn="ctr"/>
            <a:r>
              <a:rPr lang="en-GB" sz="1600" dirty="0">
                <a:solidFill>
                  <a:schemeClr val="tx2"/>
                </a:solidFill>
              </a:rPr>
              <a:t>The 2 plants independently buy a total of 7,000 tons of paint from several suppliers.</a:t>
            </a:r>
          </a:p>
        </p:txBody>
      </p:sp>
      <p:sp>
        <p:nvSpPr>
          <p:cNvPr id="66" name="Rectangle 65">
            <a:extLst>
              <a:ext uri="{FF2B5EF4-FFF2-40B4-BE49-F238E27FC236}">
                <a16:creationId xmlns:a16="http://schemas.microsoft.com/office/drawing/2014/main" id="{1DE62CFC-5161-4A7E-924E-FA9DF99507D3}"/>
              </a:ext>
            </a:extLst>
          </p:cNvPr>
          <p:cNvSpPr/>
          <p:nvPr/>
        </p:nvSpPr>
        <p:spPr>
          <a:xfrm>
            <a:off x="140377" y="2345722"/>
            <a:ext cx="1719160" cy="430887"/>
          </a:xfrm>
          <a:prstGeom prst="rect">
            <a:avLst/>
          </a:prstGeom>
        </p:spPr>
        <p:txBody>
          <a:bodyPr wrap="square">
            <a:spAutoFit/>
          </a:bodyPr>
          <a:lstStyle/>
          <a:p>
            <a:r>
              <a:rPr lang="en-GB" sz="1100" dirty="0">
                <a:solidFill>
                  <a:schemeClr val="tx2"/>
                </a:solidFill>
              </a:rPr>
              <a:t>= 1,000-ton portion of the total volumes VOX buys</a:t>
            </a:r>
          </a:p>
        </p:txBody>
      </p:sp>
      <p:pic>
        <p:nvPicPr>
          <p:cNvPr id="67" name="Picture 66">
            <a:extLst>
              <a:ext uri="{FF2B5EF4-FFF2-40B4-BE49-F238E27FC236}">
                <a16:creationId xmlns:a16="http://schemas.microsoft.com/office/drawing/2014/main" id="{A6D05798-134F-48A9-A98B-E2B3DCA75B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94491" y="4951949"/>
            <a:ext cx="175455" cy="303160"/>
          </a:xfrm>
          <a:prstGeom prst="rect">
            <a:avLst/>
          </a:prstGeom>
        </p:spPr>
      </p:pic>
      <p:pic>
        <p:nvPicPr>
          <p:cNvPr id="68" name="Picture 67">
            <a:extLst>
              <a:ext uri="{FF2B5EF4-FFF2-40B4-BE49-F238E27FC236}">
                <a16:creationId xmlns:a16="http://schemas.microsoft.com/office/drawing/2014/main" id="{494170D2-EEAB-4E6E-BC34-178246D877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9716" y="4951949"/>
            <a:ext cx="175455" cy="303160"/>
          </a:xfrm>
          <a:prstGeom prst="rect">
            <a:avLst/>
          </a:prstGeom>
        </p:spPr>
      </p:pic>
      <p:pic>
        <p:nvPicPr>
          <p:cNvPr id="69" name="Picture 68">
            <a:extLst>
              <a:ext uri="{FF2B5EF4-FFF2-40B4-BE49-F238E27FC236}">
                <a16:creationId xmlns:a16="http://schemas.microsoft.com/office/drawing/2014/main" id="{0350C252-5875-4FED-A573-AF14C4BB76E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86959" y="4919305"/>
            <a:ext cx="175455" cy="303160"/>
          </a:xfrm>
          <a:prstGeom prst="rect">
            <a:avLst/>
          </a:prstGeom>
        </p:spPr>
      </p:pic>
      <p:pic>
        <p:nvPicPr>
          <p:cNvPr id="70" name="Picture 69">
            <a:extLst>
              <a:ext uri="{FF2B5EF4-FFF2-40B4-BE49-F238E27FC236}">
                <a16:creationId xmlns:a16="http://schemas.microsoft.com/office/drawing/2014/main" id="{5F42501F-F468-4BDE-B72F-E58E262B03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16330" y="4919305"/>
            <a:ext cx="175455" cy="303160"/>
          </a:xfrm>
          <a:prstGeom prst="rect">
            <a:avLst/>
          </a:prstGeom>
        </p:spPr>
      </p:pic>
      <p:pic>
        <p:nvPicPr>
          <p:cNvPr id="71" name="Picture 70">
            <a:extLst>
              <a:ext uri="{FF2B5EF4-FFF2-40B4-BE49-F238E27FC236}">
                <a16:creationId xmlns:a16="http://schemas.microsoft.com/office/drawing/2014/main" id="{841D48D1-8543-47E8-BC5E-4A2C1FDA73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58125" y="4919305"/>
            <a:ext cx="175455" cy="303160"/>
          </a:xfrm>
          <a:prstGeom prst="rect">
            <a:avLst/>
          </a:prstGeom>
        </p:spPr>
      </p:pic>
      <p:pic>
        <p:nvPicPr>
          <p:cNvPr id="72" name="Picture 71">
            <a:extLst>
              <a:ext uri="{FF2B5EF4-FFF2-40B4-BE49-F238E27FC236}">
                <a16:creationId xmlns:a16="http://schemas.microsoft.com/office/drawing/2014/main" id="{A280E3AB-8368-4399-94D1-435396A95C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0845" y="4928066"/>
            <a:ext cx="175455" cy="303160"/>
          </a:xfrm>
          <a:prstGeom prst="rect">
            <a:avLst/>
          </a:prstGeom>
        </p:spPr>
      </p:pic>
      <p:pic>
        <p:nvPicPr>
          <p:cNvPr id="73" name="Picture 72">
            <a:extLst>
              <a:ext uri="{FF2B5EF4-FFF2-40B4-BE49-F238E27FC236}">
                <a16:creationId xmlns:a16="http://schemas.microsoft.com/office/drawing/2014/main" id="{29FB51D7-4628-44C1-9B65-CF5BDF740F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7867" y="4049845"/>
            <a:ext cx="175455" cy="303160"/>
          </a:xfrm>
          <a:prstGeom prst="rect">
            <a:avLst/>
          </a:prstGeom>
        </p:spPr>
      </p:pic>
      <p:pic>
        <p:nvPicPr>
          <p:cNvPr id="74" name="Picture 73">
            <a:extLst>
              <a:ext uri="{FF2B5EF4-FFF2-40B4-BE49-F238E27FC236}">
                <a16:creationId xmlns:a16="http://schemas.microsoft.com/office/drawing/2014/main" id="{BDE92C7C-4AA2-45F5-8B94-67E2CA5A4B9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97554" y="4049845"/>
            <a:ext cx="175455" cy="303160"/>
          </a:xfrm>
          <a:prstGeom prst="rect">
            <a:avLst/>
          </a:prstGeom>
        </p:spPr>
      </p:pic>
      <p:pic>
        <p:nvPicPr>
          <p:cNvPr id="75" name="Picture 74">
            <a:extLst>
              <a:ext uri="{FF2B5EF4-FFF2-40B4-BE49-F238E27FC236}">
                <a16:creationId xmlns:a16="http://schemas.microsoft.com/office/drawing/2014/main" id="{4241F139-EA26-4209-A54C-5C2776D484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96008" y="5779155"/>
            <a:ext cx="175455" cy="303160"/>
          </a:xfrm>
          <a:prstGeom prst="rect">
            <a:avLst/>
          </a:prstGeom>
        </p:spPr>
      </p:pic>
      <p:pic>
        <p:nvPicPr>
          <p:cNvPr id="76" name="Picture 75">
            <a:extLst>
              <a:ext uri="{FF2B5EF4-FFF2-40B4-BE49-F238E27FC236}">
                <a16:creationId xmlns:a16="http://schemas.microsoft.com/office/drawing/2014/main" id="{9542B88F-9383-4A03-9267-FDF3468D57C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35695" y="5779155"/>
            <a:ext cx="175455" cy="303160"/>
          </a:xfrm>
          <a:prstGeom prst="rect">
            <a:avLst/>
          </a:prstGeom>
        </p:spPr>
      </p:pic>
      <p:pic>
        <p:nvPicPr>
          <p:cNvPr id="77" name="Picture 76">
            <a:extLst>
              <a:ext uri="{FF2B5EF4-FFF2-40B4-BE49-F238E27FC236}">
                <a16:creationId xmlns:a16="http://schemas.microsoft.com/office/drawing/2014/main" id="{720952D2-E9C3-4C40-8A69-BE305C37FA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37823" y="4049845"/>
            <a:ext cx="175455" cy="303160"/>
          </a:xfrm>
          <a:prstGeom prst="rect">
            <a:avLst/>
          </a:prstGeom>
        </p:spPr>
      </p:pic>
      <p:pic>
        <p:nvPicPr>
          <p:cNvPr id="78" name="Picture 77">
            <a:extLst>
              <a:ext uri="{FF2B5EF4-FFF2-40B4-BE49-F238E27FC236}">
                <a16:creationId xmlns:a16="http://schemas.microsoft.com/office/drawing/2014/main" id="{493898D1-52F2-4509-A1DD-1D5192E4F5C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7227" y="5779155"/>
            <a:ext cx="175455" cy="303160"/>
          </a:xfrm>
          <a:prstGeom prst="rect">
            <a:avLst/>
          </a:prstGeom>
        </p:spPr>
      </p:pic>
      <p:pic>
        <p:nvPicPr>
          <p:cNvPr id="79" name="Picture 78">
            <a:extLst>
              <a:ext uri="{FF2B5EF4-FFF2-40B4-BE49-F238E27FC236}">
                <a16:creationId xmlns:a16="http://schemas.microsoft.com/office/drawing/2014/main" id="{8D1BB0AB-E4B0-4458-B4EB-5C2FBF68EDF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4009" y="5779155"/>
            <a:ext cx="175455" cy="303160"/>
          </a:xfrm>
          <a:prstGeom prst="rect">
            <a:avLst/>
          </a:prstGeom>
        </p:spPr>
      </p:pic>
      <p:pic>
        <p:nvPicPr>
          <p:cNvPr id="84" name="Picture 83">
            <a:extLst>
              <a:ext uri="{FF2B5EF4-FFF2-40B4-BE49-F238E27FC236}">
                <a16:creationId xmlns:a16="http://schemas.microsoft.com/office/drawing/2014/main" id="{122393AB-42A2-435D-A292-D1614C42B8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476" y="4157964"/>
            <a:ext cx="175455" cy="303160"/>
          </a:xfrm>
          <a:prstGeom prst="rect">
            <a:avLst/>
          </a:prstGeom>
        </p:spPr>
      </p:pic>
      <p:pic>
        <p:nvPicPr>
          <p:cNvPr id="85" name="Picture 84">
            <a:extLst>
              <a:ext uri="{FF2B5EF4-FFF2-40B4-BE49-F238E27FC236}">
                <a16:creationId xmlns:a16="http://schemas.microsoft.com/office/drawing/2014/main" id="{82BAF9ED-8276-4FA5-97A3-5943AC7E67A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22341" y="4172956"/>
            <a:ext cx="175455" cy="303160"/>
          </a:xfrm>
          <a:prstGeom prst="rect">
            <a:avLst/>
          </a:prstGeom>
        </p:spPr>
      </p:pic>
      <p:pic>
        <p:nvPicPr>
          <p:cNvPr id="86" name="Picture 85">
            <a:extLst>
              <a:ext uri="{FF2B5EF4-FFF2-40B4-BE49-F238E27FC236}">
                <a16:creationId xmlns:a16="http://schemas.microsoft.com/office/drawing/2014/main" id="{2AF9285D-1C2B-4A89-8A29-387C7205546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53019" y="4157964"/>
            <a:ext cx="175455" cy="303160"/>
          </a:xfrm>
          <a:prstGeom prst="rect">
            <a:avLst/>
          </a:prstGeom>
        </p:spPr>
      </p:pic>
      <p:pic>
        <p:nvPicPr>
          <p:cNvPr id="87" name="Picture 86">
            <a:extLst>
              <a:ext uri="{FF2B5EF4-FFF2-40B4-BE49-F238E27FC236}">
                <a16:creationId xmlns:a16="http://schemas.microsoft.com/office/drawing/2014/main" id="{25CCC16C-06CD-4B64-AC6A-03D39CFF1DF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86643" y="4159311"/>
            <a:ext cx="175455" cy="303160"/>
          </a:xfrm>
          <a:prstGeom prst="rect">
            <a:avLst/>
          </a:prstGeom>
        </p:spPr>
      </p:pic>
      <p:pic>
        <p:nvPicPr>
          <p:cNvPr id="88" name="Picture 87">
            <a:extLst>
              <a:ext uri="{FF2B5EF4-FFF2-40B4-BE49-F238E27FC236}">
                <a16:creationId xmlns:a16="http://schemas.microsoft.com/office/drawing/2014/main" id="{E7279BFE-3781-47B1-86E8-395A700C774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3911" y="4498119"/>
            <a:ext cx="175455" cy="303160"/>
          </a:xfrm>
          <a:prstGeom prst="rect">
            <a:avLst/>
          </a:prstGeom>
        </p:spPr>
      </p:pic>
      <p:pic>
        <p:nvPicPr>
          <p:cNvPr id="89" name="Picture 88">
            <a:extLst>
              <a:ext uri="{FF2B5EF4-FFF2-40B4-BE49-F238E27FC236}">
                <a16:creationId xmlns:a16="http://schemas.microsoft.com/office/drawing/2014/main" id="{EFD99760-25D4-4AA4-A45A-D7871E204D7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08098" y="4500637"/>
            <a:ext cx="175455" cy="303160"/>
          </a:xfrm>
          <a:prstGeom prst="rect">
            <a:avLst/>
          </a:prstGeom>
        </p:spPr>
      </p:pic>
      <p:pic>
        <p:nvPicPr>
          <p:cNvPr id="90" name="Picture 89">
            <a:extLst>
              <a:ext uri="{FF2B5EF4-FFF2-40B4-BE49-F238E27FC236}">
                <a16:creationId xmlns:a16="http://schemas.microsoft.com/office/drawing/2014/main" id="{53363E73-FF4D-4920-B5AD-7414118F7CA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38776" y="4507969"/>
            <a:ext cx="175455" cy="303160"/>
          </a:xfrm>
          <a:prstGeom prst="rect">
            <a:avLst/>
          </a:prstGeom>
        </p:spPr>
      </p:pic>
      <p:pic>
        <p:nvPicPr>
          <p:cNvPr id="91" name="Picture 90">
            <a:extLst>
              <a:ext uri="{FF2B5EF4-FFF2-40B4-BE49-F238E27FC236}">
                <a16:creationId xmlns:a16="http://schemas.microsoft.com/office/drawing/2014/main" id="{291F49C2-DDCD-497B-A669-D1E6D14FC54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72400" y="4509316"/>
            <a:ext cx="175455" cy="303160"/>
          </a:xfrm>
          <a:prstGeom prst="rect">
            <a:avLst/>
          </a:prstGeom>
        </p:spPr>
      </p:pic>
      <p:pic>
        <p:nvPicPr>
          <p:cNvPr id="92" name="Picture 91">
            <a:extLst>
              <a:ext uri="{FF2B5EF4-FFF2-40B4-BE49-F238E27FC236}">
                <a16:creationId xmlns:a16="http://schemas.microsoft.com/office/drawing/2014/main" id="{8FE9BFE2-7497-4541-8EFA-A51727DBD36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977" y="4507969"/>
            <a:ext cx="175455" cy="303160"/>
          </a:xfrm>
          <a:prstGeom prst="rect">
            <a:avLst/>
          </a:prstGeom>
        </p:spPr>
      </p:pic>
      <p:sp>
        <p:nvSpPr>
          <p:cNvPr id="93" name="Text Box 1030">
            <a:extLst>
              <a:ext uri="{FF2B5EF4-FFF2-40B4-BE49-F238E27FC236}">
                <a16:creationId xmlns:a16="http://schemas.microsoft.com/office/drawing/2014/main" id="{B3DC3EAD-BF76-474B-8A2A-1A6E409AADE1}"/>
              </a:ext>
            </a:extLst>
          </p:cNvPr>
          <p:cNvSpPr txBox="1">
            <a:spLocks noChangeArrowheads="1"/>
          </p:cNvSpPr>
          <p:nvPr/>
        </p:nvSpPr>
        <p:spPr bwMode="auto">
          <a:xfrm>
            <a:off x="8843696" y="3930393"/>
            <a:ext cx="1311656" cy="1021556"/>
          </a:xfrm>
          <a:prstGeom prst="roundRect">
            <a:avLst/>
          </a:prstGeom>
          <a:solidFill>
            <a:schemeClr val="accent2">
              <a:lumMod val="20000"/>
              <a:lumOff val="8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CHILE PAINT</a:t>
            </a:r>
          </a:p>
          <a:p>
            <a:pPr algn="ctr"/>
            <a:r>
              <a:rPr lang="en-GB" altLang="fr-FR" sz="1050" dirty="0"/>
              <a:t> </a:t>
            </a:r>
          </a:p>
          <a:p>
            <a:pPr algn="ctr"/>
            <a:endParaRPr lang="en-GB" altLang="fr-FR" sz="1050" dirty="0"/>
          </a:p>
          <a:p>
            <a:pPr algn="ctr"/>
            <a:endParaRPr lang="en-GB" altLang="fr-FR" sz="1050" dirty="0"/>
          </a:p>
          <a:p>
            <a:pPr algn="ctr"/>
            <a:endParaRPr lang="en-GB" altLang="fr-FR" sz="1050" dirty="0"/>
          </a:p>
        </p:txBody>
      </p:sp>
      <p:pic>
        <p:nvPicPr>
          <p:cNvPr id="94" name="Picture 93">
            <a:extLst>
              <a:ext uri="{FF2B5EF4-FFF2-40B4-BE49-F238E27FC236}">
                <a16:creationId xmlns:a16="http://schemas.microsoft.com/office/drawing/2014/main" id="{C2A644CF-D0FC-4ED6-94DD-7186B0B0EB0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13227" y="4177564"/>
            <a:ext cx="175455" cy="303160"/>
          </a:xfrm>
          <a:prstGeom prst="rect">
            <a:avLst/>
          </a:prstGeom>
        </p:spPr>
      </p:pic>
      <p:pic>
        <p:nvPicPr>
          <p:cNvPr id="95" name="Picture 94">
            <a:extLst>
              <a:ext uri="{FF2B5EF4-FFF2-40B4-BE49-F238E27FC236}">
                <a16:creationId xmlns:a16="http://schemas.microsoft.com/office/drawing/2014/main" id="{90F12D54-07BA-43EF-B034-D90CCA319E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82549" y="4187414"/>
            <a:ext cx="175455" cy="303160"/>
          </a:xfrm>
          <a:prstGeom prst="rect">
            <a:avLst/>
          </a:prstGeom>
        </p:spPr>
      </p:pic>
      <p:pic>
        <p:nvPicPr>
          <p:cNvPr id="96" name="Picture 95">
            <a:extLst>
              <a:ext uri="{FF2B5EF4-FFF2-40B4-BE49-F238E27FC236}">
                <a16:creationId xmlns:a16="http://schemas.microsoft.com/office/drawing/2014/main" id="{A8A9F3D3-E771-4708-B0E3-AEF30148E85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37414" y="4180082"/>
            <a:ext cx="175455" cy="303160"/>
          </a:xfrm>
          <a:prstGeom prst="rect">
            <a:avLst/>
          </a:prstGeom>
        </p:spPr>
      </p:pic>
      <p:pic>
        <p:nvPicPr>
          <p:cNvPr id="97" name="Picture 96">
            <a:extLst>
              <a:ext uri="{FF2B5EF4-FFF2-40B4-BE49-F238E27FC236}">
                <a16:creationId xmlns:a16="http://schemas.microsoft.com/office/drawing/2014/main" id="{73FC517C-480D-4E4F-8E76-0416F6DF1BB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68092" y="4187414"/>
            <a:ext cx="175455" cy="303160"/>
          </a:xfrm>
          <a:prstGeom prst="rect">
            <a:avLst/>
          </a:prstGeom>
        </p:spPr>
      </p:pic>
      <p:pic>
        <p:nvPicPr>
          <p:cNvPr id="98" name="Picture 97">
            <a:extLst>
              <a:ext uri="{FF2B5EF4-FFF2-40B4-BE49-F238E27FC236}">
                <a16:creationId xmlns:a16="http://schemas.microsoft.com/office/drawing/2014/main" id="{10980288-A706-4D0C-A2A5-B0B006C9160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1716" y="4188761"/>
            <a:ext cx="175455" cy="303160"/>
          </a:xfrm>
          <a:prstGeom prst="rect">
            <a:avLst/>
          </a:prstGeom>
        </p:spPr>
      </p:pic>
      <p:pic>
        <p:nvPicPr>
          <p:cNvPr id="99" name="Picture 98">
            <a:extLst>
              <a:ext uri="{FF2B5EF4-FFF2-40B4-BE49-F238E27FC236}">
                <a16:creationId xmlns:a16="http://schemas.microsoft.com/office/drawing/2014/main" id="{C37BB93E-E70D-404D-A043-F86768A5522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98984" y="4527569"/>
            <a:ext cx="175455" cy="303160"/>
          </a:xfrm>
          <a:prstGeom prst="rect">
            <a:avLst/>
          </a:prstGeom>
        </p:spPr>
      </p:pic>
      <p:pic>
        <p:nvPicPr>
          <p:cNvPr id="100" name="Picture 99">
            <a:extLst>
              <a:ext uri="{FF2B5EF4-FFF2-40B4-BE49-F238E27FC236}">
                <a16:creationId xmlns:a16="http://schemas.microsoft.com/office/drawing/2014/main" id="{80688FD0-A1C9-4EBE-96B9-476FD1CBB59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23171" y="4530087"/>
            <a:ext cx="175455" cy="303160"/>
          </a:xfrm>
          <a:prstGeom prst="rect">
            <a:avLst/>
          </a:prstGeom>
        </p:spPr>
      </p:pic>
      <p:pic>
        <p:nvPicPr>
          <p:cNvPr id="101" name="Picture 100">
            <a:extLst>
              <a:ext uri="{FF2B5EF4-FFF2-40B4-BE49-F238E27FC236}">
                <a16:creationId xmlns:a16="http://schemas.microsoft.com/office/drawing/2014/main" id="{D3C47F55-BE80-4E57-9137-B84B12724E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53849" y="4537419"/>
            <a:ext cx="175455" cy="303160"/>
          </a:xfrm>
          <a:prstGeom prst="rect">
            <a:avLst/>
          </a:prstGeom>
        </p:spPr>
      </p:pic>
      <p:pic>
        <p:nvPicPr>
          <p:cNvPr id="102" name="Picture 101">
            <a:extLst>
              <a:ext uri="{FF2B5EF4-FFF2-40B4-BE49-F238E27FC236}">
                <a16:creationId xmlns:a16="http://schemas.microsoft.com/office/drawing/2014/main" id="{DF3D54B9-6C1B-4D98-A660-A8C5EE88277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87473" y="4538766"/>
            <a:ext cx="175455" cy="303160"/>
          </a:xfrm>
          <a:prstGeom prst="rect">
            <a:avLst/>
          </a:prstGeom>
        </p:spPr>
      </p:pic>
      <p:pic>
        <p:nvPicPr>
          <p:cNvPr id="103" name="Picture 102">
            <a:extLst>
              <a:ext uri="{FF2B5EF4-FFF2-40B4-BE49-F238E27FC236}">
                <a16:creationId xmlns:a16="http://schemas.microsoft.com/office/drawing/2014/main" id="{9740CEC4-7DD8-4E27-94E0-1445EF8A389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78050" y="4537419"/>
            <a:ext cx="175455" cy="303160"/>
          </a:xfrm>
          <a:prstGeom prst="rect">
            <a:avLst/>
          </a:prstGeom>
        </p:spPr>
      </p:pic>
      <p:sp>
        <p:nvSpPr>
          <p:cNvPr id="105" name="AutoShape 1044">
            <a:extLst>
              <a:ext uri="{FF2B5EF4-FFF2-40B4-BE49-F238E27FC236}">
                <a16:creationId xmlns:a16="http://schemas.microsoft.com/office/drawing/2014/main" id="{26F59B36-D2D8-4CC8-B4AF-DF5D01F1D73A}"/>
              </a:ext>
            </a:extLst>
          </p:cNvPr>
          <p:cNvSpPr>
            <a:spLocks noChangeArrowheads="1"/>
          </p:cNvSpPr>
          <p:nvPr/>
        </p:nvSpPr>
        <p:spPr bwMode="auto">
          <a:xfrm rot="17814098">
            <a:off x="3299024" y="4270812"/>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6" name="AutoShape 1044">
            <a:extLst>
              <a:ext uri="{FF2B5EF4-FFF2-40B4-BE49-F238E27FC236}">
                <a16:creationId xmlns:a16="http://schemas.microsoft.com/office/drawing/2014/main" id="{EA4920FA-3EE5-4418-8C6C-E14B11091120}"/>
              </a:ext>
            </a:extLst>
          </p:cNvPr>
          <p:cNvSpPr>
            <a:spLocks noChangeArrowheads="1"/>
          </p:cNvSpPr>
          <p:nvPr/>
        </p:nvSpPr>
        <p:spPr bwMode="auto">
          <a:xfrm rot="17814098">
            <a:off x="5037679" y="5215281"/>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7" name="AutoShape 1044">
            <a:extLst>
              <a:ext uri="{FF2B5EF4-FFF2-40B4-BE49-F238E27FC236}">
                <a16:creationId xmlns:a16="http://schemas.microsoft.com/office/drawing/2014/main" id="{051C5F27-E397-468E-A2BA-2764E14ACF6E}"/>
              </a:ext>
            </a:extLst>
          </p:cNvPr>
          <p:cNvSpPr>
            <a:spLocks noChangeArrowheads="1"/>
          </p:cNvSpPr>
          <p:nvPr/>
        </p:nvSpPr>
        <p:spPr bwMode="auto">
          <a:xfrm rot="14229129">
            <a:off x="5053486" y="4284990"/>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8" name="AutoShape 1044">
            <a:extLst>
              <a:ext uri="{FF2B5EF4-FFF2-40B4-BE49-F238E27FC236}">
                <a16:creationId xmlns:a16="http://schemas.microsoft.com/office/drawing/2014/main" id="{D0B2BB00-1835-4272-8954-4C169A4E4AFF}"/>
              </a:ext>
            </a:extLst>
          </p:cNvPr>
          <p:cNvSpPr>
            <a:spLocks noChangeArrowheads="1"/>
          </p:cNvSpPr>
          <p:nvPr/>
        </p:nvSpPr>
        <p:spPr bwMode="auto">
          <a:xfrm rot="17814098">
            <a:off x="6869393" y="4243752"/>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9" name="AutoShape 1044">
            <a:extLst>
              <a:ext uri="{FF2B5EF4-FFF2-40B4-BE49-F238E27FC236}">
                <a16:creationId xmlns:a16="http://schemas.microsoft.com/office/drawing/2014/main" id="{3176C5F9-EB7F-429F-871A-4D5D02A30120}"/>
              </a:ext>
            </a:extLst>
          </p:cNvPr>
          <p:cNvSpPr>
            <a:spLocks noChangeArrowheads="1"/>
          </p:cNvSpPr>
          <p:nvPr/>
        </p:nvSpPr>
        <p:spPr bwMode="auto">
          <a:xfrm rot="14229129">
            <a:off x="6842359" y="5192356"/>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10" name="AutoShape 1044">
            <a:extLst>
              <a:ext uri="{FF2B5EF4-FFF2-40B4-BE49-F238E27FC236}">
                <a16:creationId xmlns:a16="http://schemas.microsoft.com/office/drawing/2014/main" id="{9F49A95A-A601-4275-8C92-CA54A92AC67E}"/>
              </a:ext>
            </a:extLst>
          </p:cNvPr>
          <p:cNvSpPr>
            <a:spLocks noChangeArrowheads="1"/>
          </p:cNvSpPr>
          <p:nvPr/>
        </p:nvSpPr>
        <p:spPr bwMode="auto">
          <a:xfrm rot="14229129">
            <a:off x="8510329" y="4211838"/>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pic>
        <p:nvPicPr>
          <p:cNvPr id="112" name="Picture 3" descr="C:\Users\esauv\AppData\Local\Microsoft\Windows\INetCache\IE\U9EMGY1M\audio[1].png">
            <a:extLst>
              <a:ext uri="{FF2B5EF4-FFF2-40B4-BE49-F238E27FC236}">
                <a16:creationId xmlns:a16="http://schemas.microsoft.com/office/drawing/2014/main" id="{EDE68CB9-4B88-4452-B307-993527C9290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503402" y="71025"/>
            <a:ext cx="467256" cy="467256"/>
          </a:xfrm>
          <a:prstGeom prst="rect">
            <a:avLst/>
          </a:prstGeom>
          <a:noFill/>
          <a:extLst>
            <a:ext uri="{909E8E84-426E-40DD-AFC4-6F175D3DCCD1}">
              <a14:hiddenFill xmlns:a14="http://schemas.microsoft.com/office/drawing/2010/main">
                <a:solidFill>
                  <a:srgbClr val="FFFFFF"/>
                </a:solidFill>
              </a14:hiddenFill>
            </a:ext>
          </a:extLst>
        </p:spPr>
      </p:pic>
      <p:sp>
        <p:nvSpPr>
          <p:cNvPr id="113" name="ZoneTexte 1">
            <a:extLst>
              <a:ext uri="{FF2B5EF4-FFF2-40B4-BE49-F238E27FC236}">
                <a16:creationId xmlns:a16="http://schemas.microsoft.com/office/drawing/2014/main" id="{73D51BAD-CCE6-4912-A662-B6D4CF46C200}"/>
              </a:ext>
            </a:extLst>
          </p:cNvPr>
          <p:cNvSpPr txBox="1"/>
          <p:nvPr/>
        </p:nvSpPr>
        <p:spPr>
          <a:xfrm>
            <a:off x="3220454" y="3012749"/>
            <a:ext cx="5933050" cy="369332"/>
          </a:xfrm>
          <a:prstGeom prst="rect">
            <a:avLst/>
          </a:prstGeom>
          <a:noFill/>
        </p:spPr>
        <p:txBody>
          <a:bodyPr wrap="square" rtlCol="0">
            <a:spAutoFit/>
          </a:bodyPr>
          <a:lstStyle/>
          <a:p>
            <a:r>
              <a:rPr lang="en-GB" i="1" dirty="0">
                <a:solidFill>
                  <a:schemeClr val="tx2"/>
                </a:solidFill>
              </a:rPr>
              <a:t>Click on the 2 suppliers on which to consolidate the volumes: </a:t>
            </a:r>
            <a:endParaRPr lang="en-US" i="1" dirty="0">
              <a:solidFill>
                <a:schemeClr val="tx2"/>
              </a:solidFill>
            </a:endParaRPr>
          </a:p>
        </p:txBody>
      </p:sp>
      <p:cxnSp>
        <p:nvCxnSpPr>
          <p:cNvPr id="3" name="Straight Arrow Connector 2">
            <a:extLst>
              <a:ext uri="{FF2B5EF4-FFF2-40B4-BE49-F238E27FC236}">
                <a16:creationId xmlns:a16="http://schemas.microsoft.com/office/drawing/2014/main" id="{75494D7A-40F3-4E7B-A876-A6C7BFC7F5E9}"/>
              </a:ext>
            </a:extLst>
          </p:cNvPr>
          <p:cNvCxnSpPr>
            <a:cxnSpLocks/>
            <a:stCxn id="66" idx="3"/>
          </p:cNvCxnSpPr>
          <p:nvPr/>
        </p:nvCxnSpPr>
        <p:spPr>
          <a:xfrm flipV="1">
            <a:off x="1859537" y="2425869"/>
            <a:ext cx="3437278" cy="13529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2" name="Straight Arrow Connector 81">
            <a:extLst>
              <a:ext uri="{FF2B5EF4-FFF2-40B4-BE49-F238E27FC236}">
                <a16:creationId xmlns:a16="http://schemas.microsoft.com/office/drawing/2014/main" id="{5D07A5EB-38D5-4D2B-A7D0-853F28295752}"/>
              </a:ext>
            </a:extLst>
          </p:cNvPr>
          <p:cNvCxnSpPr>
            <a:cxnSpLocks/>
          </p:cNvCxnSpPr>
          <p:nvPr/>
        </p:nvCxnSpPr>
        <p:spPr>
          <a:xfrm flipH="1" flipV="1">
            <a:off x="6583680" y="2345722"/>
            <a:ext cx="3571672" cy="268608"/>
          </a:xfrm>
          <a:prstGeom prst="straightConnector1">
            <a:avLst/>
          </a:prstGeom>
          <a:ln>
            <a:solidFill>
              <a:schemeClr val="bg1">
                <a:lumMod val="50000"/>
              </a:schemeClr>
            </a:solidFill>
            <a:tailEnd type="triangle"/>
          </a:ln>
        </p:spPr>
        <p:style>
          <a:lnRef idx="1">
            <a:schemeClr val="accent2"/>
          </a:lnRef>
          <a:fillRef idx="0">
            <a:schemeClr val="accent2"/>
          </a:fillRef>
          <a:effectRef idx="0">
            <a:schemeClr val="accent2"/>
          </a:effectRef>
          <a:fontRef idx="minor">
            <a:schemeClr val="tx1"/>
          </a:fontRef>
        </p:style>
      </p:cxnSp>
      <p:sp>
        <p:nvSpPr>
          <p:cNvPr id="83" name="ZoneTexte 1">
            <a:extLst>
              <a:ext uri="{FF2B5EF4-FFF2-40B4-BE49-F238E27FC236}">
                <a16:creationId xmlns:a16="http://schemas.microsoft.com/office/drawing/2014/main" id="{2C8E22C6-5A53-4E1A-8C1D-4FDEC14255C1}"/>
              </a:ext>
            </a:extLst>
          </p:cNvPr>
          <p:cNvSpPr txBox="1"/>
          <p:nvPr/>
        </p:nvSpPr>
        <p:spPr>
          <a:xfrm>
            <a:off x="94573" y="524227"/>
            <a:ext cx="3060870" cy="369332"/>
          </a:xfrm>
          <a:prstGeom prst="rect">
            <a:avLst/>
          </a:prstGeom>
          <a:noFill/>
        </p:spPr>
        <p:txBody>
          <a:bodyPr wrap="square" rtlCol="0">
            <a:spAutoFit/>
          </a:bodyPr>
          <a:lstStyle/>
          <a:p>
            <a:r>
              <a:rPr lang="en-GB" i="1" dirty="0">
                <a:solidFill>
                  <a:schemeClr val="tx2"/>
                </a:solidFill>
              </a:rPr>
              <a:t>Mouse over the 2 paint pots.</a:t>
            </a:r>
            <a:endParaRPr lang="en-US" i="1" dirty="0">
              <a:solidFill>
                <a:schemeClr val="tx2"/>
              </a:solidFill>
            </a:endParaRPr>
          </a:p>
        </p:txBody>
      </p:sp>
      <p:sp>
        <p:nvSpPr>
          <p:cNvPr id="80" name="Rectangle 79">
            <a:extLst>
              <a:ext uri="{FF2B5EF4-FFF2-40B4-BE49-F238E27FC236}">
                <a16:creationId xmlns:a16="http://schemas.microsoft.com/office/drawing/2014/main" id="{CEAEFEEC-4464-4E7E-9B06-A78A4D7EC358}"/>
              </a:ext>
            </a:extLst>
          </p:cNvPr>
          <p:cNvSpPr/>
          <p:nvPr/>
        </p:nvSpPr>
        <p:spPr>
          <a:xfrm>
            <a:off x="1639238" y="1581488"/>
            <a:ext cx="9052287" cy="584775"/>
          </a:xfrm>
          <a:prstGeom prst="rect">
            <a:avLst/>
          </a:prstGeom>
        </p:spPr>
        <p:txBody>
          <a:bodyPr wrap="square">
            <a:spAutoFit/>
          </a:bodyPr>
          <a:lstStyle/>
          <a:p>
            <a:pPr algn="ctr"/>
            <a:r>
              <a:rPr lang="en-GB" sz="1600" dirty="0">
                <a:solidFill>
                  <a:schemeClr val="tx2"/>
                </a:solidFill>
              </a:rPr>
              <a:t>Goal: consolidate these purchases on 2 suppliers ( 3,000 tons for one supplier, 4,000 tons for the other)</a:t>
            </a:r>
          </a:p>
          <a:p>
            <a:pPr algn="ctr"/>
            <a:r>
              <a:rPr lang="en-GB" sz="1600" dirty="0">
                <a:solidFill>
                  <a:schemeClr val="tx2"/>
                </a:solidFill>
              </a:rPr>
              <a:t>*GERMAN PAINT &amp; CZECH PAINT are present in South America.  </a:t>
            </a:r>
          </a:p>
        </p:txBody>
      </p:sp>
    </p:spTree>
    <p:custDataLst>
      <p:tags r:id="rId1"/>
    </p:custDataLst>
    <p:extLst>
      <p:ext uri="{BB962C8B-B14F-4D97-AF65-F5344CB8AC3E}">
        <p14:creationId xmlns:p14="http://schemas.microsoft.com/office/powerpoint/2010/main" val="182017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ctrTitle"/>
          </p:nvPr>
        </p:nvSpPr>
        <p:spPr>
          <a:xfrm>
            <a:off x="39900" y="-7821"/>
            <a:ext cx="3023414" cy="469660"/>
          </a:xfrm>
        </p:spPr>
        <p:txBody>
          <a:bodyPr anchor="t">
            <a:noAutofit/>
          </a:bodyPr>
          <a:lstStyle/>
          <a:p>
            <a:pPr algn="l"/>
            <a:r>
              <a:rPr lang="en-GB" sz="2400" dirty="0">
                <a:solidFill>
                  <a:schemeClr val="tx2"/>
                </a:solidFill>
              </a:rPr>
              <a:t>How to consolidate </a:t>
            </a:r>
          </a:p>
        </p:txBody>
      </p:sp>
      <p:sp>
        <p:nvSpPr>
          <p:cNvPr id="2" name="TextBox 1">
            <a:extLst>
              <a:ext uri="{FF2B5EF4-FFF2-40B4-BE49-F238E27FC236}">
                <a16:creationId xmlns:a16="http://schemas.microsoft.com/office/drawing/2014/main" id="{D705DF53-1D2A-42F5-9FC0-B99483E68512}"/>
              </a:ext>
            </a:extLst>
          </p:cNvPr>
          <p:cNvSpPr txBox="1"/>
          <p:nvPr/>
        </p:nvSpPr>
        <p:spPr>
          <a:xfrm rot="19739544">
            <a:off x="-126054" y="89343"/>
            <a:ext cx="1434303" cy="369332"/>
          </a:xfrm>
          <a:prstGeom prst="rect">
            <a:avLst/>
          </a:prstGeom>
          <a:noFill/>
        </p:spPr>
        <p:txBody>
          <a:bodyPr wrap="none" rtlCol="0">
            <a:spAutoFit/>
          </a:bodyPr>
          <a:lstStyle/>
          <a:p>
            <a:r>
              <a:rPr lang="en-GB" b="1" dirty="0">
                <a:solidFill>
                  <a:schemeClr val="accent1"/>
                </a:solidFill>
                <a:highlight>
                  <a:srgbClr val="FFFF00"/>
                </a:highlight>
              </a:rPr>
              <a:t>CORRECTION</a:t>
            </a:r>
          </a:p>
        </p:txBody>
      </p:sp>
      <p:sp>
        <p:nvSpPr>
          <p:cNvPr id="9" name="Oval 1029">
            <a:extLst>
              <a:ext uri="{FF2B5EF4-FFF2-40B4-BE49-F238E27FC236}">
                <a16:creationId xmlns:a16="http://schemas.microsoft.com/office/drawing/2014/main" id="{B897ED8F-434A-424D-BD29-AF7ADDDC8B14}"/>
              </a:ext>
            </a:extLst>
          </p:cNvPr>
          <p:cNvSpPr>
            <a:spLocks noChangeArrowheads="1"/>
          </p:cNvSpPr>
          <p:nvPr/>
        </p:nvSpPr>
        <p:spPr bwMode="auto">
          <a:xfrm>
            <a:off x="7196335" y="4557752"/>
            <a:ext cx="1225792" cy="740628"/>
          </a:xfrm>
          <a:prstGeom prst="roundRect">
            <a:avLst/>
          </a:prstGeom>
          <a:solidFill>
            <a:schemeClr val="accent1">
              <a:lumMod val="20000"/>
              <a:lumOff val="80000"/>
            </a:schemeClr>
          </a:solidFill>
          <a:ln w="9525">
            <a:noFill/>
            <a:round/>
            <a:headEnd/>
            <a:tailEnd/>
          </a:ln>
          <a:effectLst/>
          <a:extLst>
            <a:ext uri="{909E8E84-426E-40dd-AFC4-6F175D3DCCD1}">
              <a14:hiddenFill xmlns:a14="http://schemas.microsoft.com/office/drawing/2010/main" xmlns="">
                <a:solidFill>
                  <a:schemeClr val="bg2"/>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en-GB" altLang="fr-FR" sz="1400" b="1" dirty="0"/>
              <a:t>VOX CHILE</a:t>
            </a:r>
          </a:p>
          <a:p>
            <a:pPr algn="ctr">
              <a:spcBef>
                <a:spcPct val="50000"/>
              </a:spcBef>
            </a:pPr>
            <a:endParaRPr lang="en-GB" altLang="fr-FR" sz="1500" b="1" dirty="0"/>
          </a:p>
        </p:txBody>
      </p:sp>
      <p:sp>
        <p:nvSpPr>
          <p:cNvPr id="11" name="Text Box 1030">
            <a:extLst>
              <a:ext uri="{FF2B5EF4-FFF2-40B4-BE49-F238E27FC236}">
                <a16:creationId xmlns:a16="http://schemas.microsoft.com/office/drawing/2014/main" id="{CAEB4669-9F25-4141-8B31-508CA796EC26}"/>
              </a:ext>
            </a:extLst>
          </p:cNvPr>
          <p:cNvSpPr txBox="1">
            <a:spLocks noChangeArrowheads="1"/>
          </p:cNvSpPr>
          <p:nvPr/>
        </p:nvSpPr>
        <p:spPr bwMode="auto">
          <a:xfrm>
            <a:off x="1861580" y="3884807"/>
            <a:ext cx="1311656" cy="1123712"/>
          </a:xfrm>
          <a:prstGeom prst="roundRect">
            <a:avLst/>
          </a:prstGeom>
          <a:solidFill>
            <a:schemeClr val="accent2">
              <a:lumMod val="20000"/>
              <a:lumOff val="80000"/>
            </a:schemeClr>
          </a:solidFill>
          <a:ln w="38100">
            <a:solidFill>
              <a:srgbClr val="00B05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RIO PAINT</a:t>
            </a:r>
          </a:p>
          <a:p>
            <a:pPr algn="ctr"/>
            <a:r>
              <a:rPr lang="en-GB" altLang="fr-FR" sz="1200" b="1" dirty="0"/>
              <a:t> </a:t>
            </a:r>
          </a:p>
          <a:p>
            <a:pPr algn="ctr"/>
            <a:endParaRPr lang="en-GB" altLang="fr-FR" sz="1200" b="1" dirty="0"/>
          </a:p>
          <a:p>
            <a:pPr algn="ctr"/>
            <a:endParaRPr lang="en-GB" altLang="fr-FR" sz="1200" b="1" dirty="0"/>
          </a:p>
          <a:p>
            <a:pPr algn="ctr"/>
            <a:endParaRPr lang="en-GB" altLang="fr-FR" sz="1200" b="1" dirty="0"/>
          </a:p>
        </p:txBody>
      </p:sp>
      <p:sp>
        <p:nvSpPr>
          <p:cNvPr id="15" name="Text Box 1033">
            <a:extLst>
              <a:ext uri="{FF2B5EF4-FFF2-40B4-BE49-F238E27FC236}">
                <a16:creationId xmlns:a16="http://schemas.microsoft.com/office/drawing/2014/main" id="{C0ABD449-F153-49B5-8081-5EE60839E450}"/>
              </a:ext>
            </a:extLst>
          </p:cNvPr>
          <p:cNvSpPr txBox="1">
            <a:spLocks noChangeArrowheads="1"/>
          </p:cNvSpPr>
          <p:nvPr/>
        </p:nvSpPr>
        <p:spPr bwMode="auto">
          <a:xfrm>
            <a:off x="5396622" y="3788494"/>
            <a:ext cx="1298856" cy="664012"/>
          </a:xfrm>
          <a:prstGeom prst="roundRect">
            <a:avLst/>
          </a:prstGeom>
          <a:solidFill>
            <a:schemeClr val="accent2">
              <a:lumMod val="20000"/>
              <a:lumOff val="80000"/>
              <a:alpha val="4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CZECH PAINT</a:t>
            </a:r>
          </a:p>
          <a:p>
            <a:pPr algn="ctr"/>
            <a:endParaRPr lang="en-GB" altLang="fr-FR" sz="1050" dirty="0"/>
          </a:p>
          <a:p>
            <a:pPr algn="ctr"/>
            <a:endParaRPr lang="en-GB" altLang="fr-FR" sz="1050" dirty="0"/>
          </a:p>
        </p:txBody>
      </p:sp>
      <p:sp>
        <p:nvSpPr>
          <p:cNvPr id="16" name="Text Box 1034">
            <a:extLst>
              <a:ext uri="{FF2B5EF4-FFF2-40B4-BE49-F238E27FC236}">
                <a16:creationId xmlns:a16="http://schemas.microsoft.com/office/drawing/2014/main" id="{F191C575-356F-4C79-AE4C-22A8C3D467E1}"/>
              </a:ext>
            </a:extLst>
          </p:cNvPr>
          <p:cNvSpPr txBox="1">
            <a:spLocks noChangeArrowheads="1"/>
          </p:cNvSpPr>
          <p:nvPr/>
        </p:nvSpPr>
        <p:spPr bwMode="auto">
          <a:xfrm>
            <a:off x="5396622" y="5523691"/>
            <a:ext cx="1311656" cy="664012"/>
          </a:xfrm>
          <a:prstGeom prst="roundRect">
            <a:avLst/>
          </a:prstGeom>
          <a:solidFill>
            <a:schemeClr val="accent2">
              <a:lumMod val="20000"/>
              <a:lumOff val="80000"/>
              <a:alpha val="40000"/>
            </a:schemeClr>
          </a:solidFill>
          <a:ln w="635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rIns="0">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GERMAN PAINT </a:t>
            </a:r>
          </a:p>
          <a:p>
            <a:pPr algn="ctr"/>
            <a:endParaRPr lang="en-GB" altLang="fr-FR" sz="1050" dirty="0"/>
          </a:p>
          <a:p>
            <a:pPr algn="ctr"/>
            <a:endParaRPr lang="en-GB" altLang="fr-FR" sz="1050" dirty="0"/>
          </a:p>
        </p:txBody>
      </p:sp>
      <p:sp>
        <p:nvSpPr>
          <p:cNvPr id="21" name="Oval 1045">
            <a:extLst>
              <a:ext uri="{FF2B5EF4-FFF2-40B4-BE49-F238E27FC236}">
                <a16:creationId xmlns:a16="http://schemas.microsoft.com/office/drawing/2014/main" id="{D64E129A-F0C2-4D20-BA26-4622A144A99E}"/>
              </a:ext>
            </a:extLst>
          </p:cNvPr>
          <p:cNvSpPr>
            <a:spLocks noChangeArrowheads="1"/>
          </p:cNvSpPr>
          <p:nvPr/>
        </p:nvSpPr>
        <p:spPr bwMode="auto">
          <a:xfrm>
            <a:off x="3563387" y="4605329"/>
            <a:ext cx="1348768" cy="740628"/>
          </a:xfrm>
          <a:prstGeom prst="roundRect">
            <a:avLst/>
          </a:prstGeom>
          <a:solidFill>
            <a:schemeClr val="accent1">
              <a:lumMod val="20000"/>
              <a:lumOff val="80000"/>
            </a:schemeClr>
          </a:solidFill>
          <a:ln w="9525">
            <a:noFill/>
            <a:round/>
            <a:headEnd/>
            <a:tailEnd/>
          </a:ln>
          <a:effectLst/>
          <a:extLst>
            <a:ext uri="{909E8E84-426E-40dd-AFC4-6F175D3DCCD1}">
              <a14:hiddenFill xmlns:a14="http://schemas.microsoft.com/office/drawing/2010/main" xmlns="">
                <a:solidFill>
                  <a:schemeClr val="bg2"/>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en-GB" altLang="fr-FR" sz="1400" b="1" dirty="0"/>
              <a:t>VOX BRAZIL </a:t>
            </a:r>
          </a:p>
          <a:p>
            <a:pPr algn="ctr">
              <a:spcBef>
                <a:spcPct val="50000"/>
              </a:spcBef>
            </a:pPr>
            <a:endParaRPr lang="en-GB" altLang="fr-FR" sz="1500" b="1" dirty="0"/>
          </a:p>
        </p:txBody>
      </p:sp>
      <p:sp>
        <p:nvSpPr>
          <p:cNvPr id="62" name="ZoneTexte 1">
            <a:extLst>
              <a:ext uri="{FF2B5EF4-FFF2-40B4-BE49-F238E27FC236}">
                <a16:creationId xmlns:a16="http://schemas.microsoft.com/office/drawing/2014/main" id="{45E50EA3-E885-486F-AFA5-4EC5C0DC10CA}"/>
              </a:ext>
            </a:extLst>
          </p:cNvPr>
          <p:cNvSpPr txBox="1"/>
          <p:nvPr/>
        </p:nvSpPr>
        <p:spPr>
          <a:xfrm>
            <a:off x="3276150" y="2967105"/>
            <a:ext cx="5933050" cy="369332"/>
          </a:xfrm>
          <a:prstGeom prst="rect">
            <a:avLst/>
          </a:prstGeom>
          <a:noFill/>
        </p:spPr>
        <p:txBody>
          <a:bodyPr wrap="square" rtlCol="0">
            <a:spAutoFit/>
          </a:bodyPr>
          <a:lstStyle/>
          <a:p>
            <a:r>
              <a:rPr lang="en-GB" i="1" dirty="0">
                <a:solidFill>
                  <a:schemeClr val="tx2"/>
                </a:solidFill>
              </a:rPr>
              <a:t>Click on the 2 suppliers on which to consolidate the volumes: </a:t>
            </a:r>
            <a:endParaRPr lang="en-US" i="1" dirty="0">
              <a:solidFill>
                <a:schemeClr val="tx2"/>
              </a:solidFill>
            </a:endParaRPr>
          </a:p>
        </p:txBody>
      </p:sp>
      <p:pic>
        <p:nvPicPr>
          <p:cNvPr id="5" name="Picture 4">
            <a:extLst>
              <a:ext uri="{FF2B5EF4-FFF2-40B4-BE49-F238E27FC236}">
                <a16:creationId xmlns:a16="http://schemas.microsoft.com/office/drawing/2014/main" id="{B8A361E4-006A-4475-934F-77B533469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4804" y="4951949"/>
            <a:ext cx="175455" cy="303160"/>
          </a:xfrm>
          <a:prstGeom prst="rect">
            <a:avLst/>
          </a:prstGeom>
        </p:spPr>
      </p:pic>
      <p:pic>
        <p:nvPicPr>
          <p:cNvPr id="67" name="Picture 66">
            <a:extLst>
              <a:ext uri="{FF2B5EF4-FFF2-40B4-BE49-F238E27FC236}">
                <a16:creationId xmlns:a16="http://schemas.microsoft.com/office/drawing/2014/main" id="{A6D05798-134F-48A9-A98B-E2B3DCA75B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94491" y="4951949"/>
            <a:ext cx="175455" cy="303160"/>
          </a:xfrm>
          <a:prstGeom prst="rect">
            <a:avLst/>
          </a:prstGeom>
        </p:spPr>
      </p:pic>
      <p:pic>
        <p:nvPicPr>
          <p:cNvPr id="68" name="Picture 67">
            <a:extLst>
              <a:ext uri="{FF2B5EF4-FFF2-40B4-BE49-F238E27FC236}">
                <a16:creationId xmlns:a16="http://schemas.microsoft.com/office/drawing/2014/main" id="{494170D2-EEAB-4E6E-BC34-178246D877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9716" y="4951949"/>
            <a:ext cx="175455" cy="303160"/>
          </a:xfrm>
          <a:prstGeom prst="rect">
            <a:avLst/>
          </a:prstGeom>
        </p:spPr>
      </p:pic>
      <p:pic>
        <p:nvPicPr>
          <p:cNvPr id="69" name="Picture 68">
            <a:extLst>
              <a:ext uri="{FF2B5EF4-FFF2-40B4-BE49-F238E27FC236}">
                <a16:creationId xmlns:a16="http://schemas.microsoft.com/office/drawing/2014/main" id="{0350C252-5875-4FED-A573-AF14C4BB76E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86959" y="4919305"/>
            <a:ext cx="175455" cy="303160"/>
          </a:xfrm>
          <a:prstGeom prst="rect">
            <a:avLst/>
          </a:prstGeom>
        </p:spPr>
      </p:pic>
      <p:pic>
        <p:nvPicPr>
          <p:cNvPr id="70" name="Picture 69">
            <a:extLst>
              <a:ext uri="{FF2B5EF4-FFF2-40B4-BE49-F238E27FC236}">
                <a16:creationId xmlns:a16="http://schemas.microsoft.com/office/drawing/2014/main" id="{5F42501F-F468-4BDE-B72F-E58E262B03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16330" y="4919305"/>
            <a:ext cx="175455" cy="303160"/>
          </a:xfrm>
          <a:prstGeom prst="rect">
            <a:avLst/>
          </a:prstGeom>
        </p:spPr>
      </p:pic>
      <p:pic>
        <p:nvPicPr>
          <p:cNvPr id="71" name="Picture 70">
            <a:extLst>
              <a:ext uri="{FF2B5EF4-FFF2-40B4-BE49-F238E27FC236}">
                <a16:creationId xmlns:a16="http://schemas.microsoft.com/office/drawing/2014/main" id="{841D48D1-8543-47E8-BC5E-4A2C1FDA73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58125" y="4919305"/>
            <a:ext cx="175455" cy="303160"/>
          </a:xfrm>
          <a:prstGeom prst="rect">
            <a:avLst/>
          </a:prstGeom>
        </p:spPr>
      </p:pic>
      <p:pic>
        <p:nvPicPr>
          <p:cNvPr id="72" name="Picture 71">
            <a:extLst>
              <a:ext uri="{FF2B5EF4-FFF2-40B4-BE49-F238E27FC236}">
                <a16:creationId xmlns:a16="http://schemas.microsoft.com/office/drawing/2014/main" id="{A280E3AB-8368-4399-94D1-435396A95C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0845" y="4928066"/>
            <a:ext cx="175455" cy="303160"/>
          </a:xfrm>
          <a:prstGeom prst="rect">
            <a:avLst/>
          </a:prstGeom>
        </p:spPr>
      </p:pic>
      <p:pic>
        <p:nvPicPr>
          <p:cNvPr id="73" name="Picture 72">
            <a:extLst>
              <a:ext uri="{FF2B5EF4-FFF2-40B4-BE49-F238E27FC236}">
                <a16:creationId xmlns:a16="http://schemas.microsoft.com/office/drawing/2014/main" id="{29FB51D7-4628-44C1-9B65-CF5BDF740F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7867" y="4049845"/>
            <a:ext cx="175455" cy="303160"/>
          </a:xfrm>
          <a:prstGeom prst="rect">
            <a:avLst/>
          </a:prstGeom>
        </p:spPr>
      </p:pic>
      <p:pic>
        <p:nvPicPr>
          <p:cNvPr id="74" name="Picture 73">
            <a:extLst>
              <a:ext uri="{FF2B5EF4-FFF2-40B4-BE49-F238E27FC236}">
                <a16:creationId xmlns:a16="http://schemas.microsoft.com/office/drawing/2014/main" id="{BDE92C7C-4AA2-45F5-8B94-67E2CA5A4B9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97554" y="4049845"/>
            <a:ext cx="175455" cy="303160"/>
          </a:xfrm>
          <a:prstGeom prst="rect">
            <a:avLst/>
          </a:prstGeom>
        </p:spPr>
      </p:pic>
      <p:pic>
        <p:nvPicPr>
          <p:cNvPr id="75" name="Picture 74">
            <a:extLst>
              <a:ext uri="{FF2B5EF4-FFF2-40B4-BE49-F238E27FC236}">
                <a16:creationId xmlns:a16="http://schemas.microsoft.com/office/drawing/2014/main" id="{4241F139-EA26-4209-A54C-5C2776D484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96008" y="5779155"/>
            <a:ext cx="175455" cy="303160"/>
          </a:xfrm>
          <a:prstGeom prst="rect">
            <a:avLst/>
          </a:prstGeom>
        </p:spPr>
      </p:pic>
      <p:pic>
        <p:nvPicPr>
          <p:cNvPr id="76" name="Picture 75">
            <a:extLst>
              <a:ext uri="{FF2B5EF4-FFF2-40B4-BE49-F238E27FC236}">
                <a16:creationId xmlns:a16="http://schemas.microsoft.com/office/drawing/2014/main" id="{9542B88F-9383-4A03-9267-FDF3468D57C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35695" y="5779155"/>
            <a:ext cx="175455" cy="303160"/>
          </a:xfrm>
          <a:prstGeom prst="rect">
            <a:avLst/>
          </a:prstGeom>
        </p:spPr>
      </p:pic>
      <p:pic>
        <p:nvPicPr>
          <p:cNvPr id="77" name="Picture 76">
            <a:extLst>
              <a:ext uri="{FF2B5EF4-FFF2-40B4-BE49-F238E27FC236}">
                <a16:creationId xmlns:a16="http://schemas.microsoft.com/office/drawing/2014/main" id="{720952D2-E9C3-4C40-8A69-BE305C37FA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37823" y="4049845"/>
            <a:ext cx="175455" cy="303160"/>
          </a:xfrm>
          <a:prstGeom prst="rect">
            <a:avLst/>
          </a:prstGeom>
        </p:spPr>
      </p:pic>
      <p:pic>
        <p:nvPicPr>
          <p:cNvPr id="78" name="Picture 77">
            <a:extLst>
              <a:ext uri="{FF2B5EF4-FFF2-40B4-BE49-F238E27FC236}">
                <a16:creationId xmlns:a16="http://schemas.microsoft.com/office/drawing/2014/main" id="{493898D1-52F2-4509-A1DD-1D5192E4F5C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7227" y="5779155"/>
            <a:ext cx="175455" cy="303160"/>
          </a:xfrm>
          <a:prstGeom prst="rect">
            <a:avLst/>
          </a:prstGeom>
        </p:spPr>
      </p:pic>
      <p:pic>
        <p:nvPicPr>
          <p:cNvPr id="79" name="Picture 78">
            <a:extLst>
              <a:ext uri="{FF2B5EF4-FFF2-40B4-BE49-F238E27FC236}">
                <a16:creationId xmlns:a16="http://schemas.microsoft.com/office/drawing/2014/main" id="{8D1BB0AB-E4B0-4458-B4EB-5C2FBF68EDF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4009" y="5779155"/>
            <a:ext cx="175455" cy="303160"/>
          </a:xfrm>
          <a:prstGeom prst="rect">
            <a:avLst/>
          </a:prstGeom>
        </p:spPr>
      </p:pic>
      <p:sp>
        <p:nvSpPr>
          <p:cNvPr id="93" name="Text Box 1030">
            <a:extLst>
              <a:ext uri="{FF2B5EF4-FFF2-40B4-BE49-F238E27FC236}">
                <a16:creationId xmlns:a16="http://schemas.microsoft.com/office/drawing/2014/main" id="{B3DC3EAD-BF76-474B-8A2A-1A6E409AADE1}"/>
              </a:ext>
            </a:extLst>
          </p:cNvPr>
          <p:cNvSpPr txBox="1">
            <a:spLocks noChangeArrowheads="1"/>
          </p:cNvSpPr>
          <p:nvPr/>
        </p:nvSpPr>
        <p:spPr bwMode="auto">
          <a:xfrm>
            <a:off x="8843696" y="3930393"/>
            <a:ext cx="1311656" cy="1021556"/>
          </a:xfrm>
          <a:prstGeom prst="roundRect">
            <a:avLst/>
          </a:prstGeom>
          <a:solidFill>
            <a:schemeClr val="accent2">
              <a:lumMod val="20000"/>
              <a:lumOff val="80000"/>
            </a:schemeClr>
          </a:solidFill>
          <a:ln w="38100">
            <a:solidFill>
              <a:srgbClr val="00B05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GB" altLang="fr-FR" sz="1200" b="1" dirty="0"/>
              <a:t>CHILE PAINT</a:t>
            </a:r>
          </a:p>
          <a:p>
            <a:pPr algn="ctr"/>
            <a:r>
              <a:rPr lang="en-GB" altLang="fr-FR" sz="1050" dirty="0"/>
              <a:t> </a:t>
            </a:r>
          </a:p>
          <a:p>
            <a:pPr algn="ctr"/>
            <a:endParaRPr lang="en-GB" altLang="fr-FR" sz="1050" dirty="0"/>
          </a:p>
          <a:p>
            <a:pPr algn="ctr"/>
            <a:endParaRPr lang="en-GB" altLang="fr-FR" sz="1050" dirty="0"/>
          </a:p>
          <a:p>
            <a:pPr algn="ctr"/>
            <a:endParaRPr lang="en-GB" altLang="fr-FR" sz="1050" dirty="0"/>
          </a:p>
        </p:txBody>
      </p:sp>
      <p:sp>
        <p:nvSpPr>
          <p:cNvPr id="105" name="AutoShape 1044">
            <a:extLst>
              <a:ext uri="{FF2B5EF4-FFF2-40B4-BE49-F238E27FC236}">
                <a16:creationId xmlns:a16="http://schemas.microsoft.com/office/drawing/2014/main" id="{26F59B36-D2D8-4CC8-B4AF-DF5D01F1D73A}"/>
              </a:ext>
            </a:extLst>
          </p:cNvPr>
          <p:cNvSpPr>
            <a:spLocks noChangeArrowheads="1"/>
          </p:cNvSpPr>
          <p:nvPr/>
        </p:nvSpPr>
        <p:spPr bwMode="auto">
          <a:xfrm rot="17814098">
            <a:off x="3299024" y="4270812"/>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6" name="AutoShape 1044">
            <a:extLst>
              <a:ext uri="{FF2B5EF4-FFF2-40B4-BE49-F238E27FC236}">
                <a16:creationId xmlns:a16="http://schemas.microsoft.com/office/drawing/2014/main" id="{EA4920FA-3EE5-4418-8C6C-E14B11091120}"/>
              </a:ext>
            </a:extLst>
          </p:cNvPr>
          <p:cNvSpPr>
            <a:spLocks noChangeArrowheads="1"/>
          </p:cNvSpPr>
          <p:nvPr/>
        </p:nvSpPr>
        <p:spPr bwMode="auto">
          <a:xfrm rot="17814098">
            <a:off x="5037679" y="5215281"/>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7" name="AutoShape 1044">
            <a:extLst>
              <a:ext uri="{FF2B5EF4-FFF2-40B4-BE49-F238E27FC236}">
                <a16:creationId xmlns:a16="http://schemas.microsoft.com/office/drawing/2014/main" id="{051C5F27-E397-468E-A2BA-2764E14ACF6E}"/>
              </a:ext>
            </a:extLst>
          </p:cNvPr>
          <p:cNvSpPr>
            <a:spLocks noChangeArrowheads="1"/>
          </p:cNvSpPr>
          <p:nvPr/>
        </p:nvSpPr>
        <p:spPr bwMode="auto">
          <a:xfrm rot="14229129">
            <a:off x="5053486" y="4284990"/>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8" name="AutoShape 1044">
            <a:extLst>
              <a:ext uri="{FF2B5EF4-FFF2-40B4-BE49-F238E27FC236}">
                <a16:creationId xmlns:a16="http://schemas.microsoft.com/office/drawing/2014/main" id="{D0B2BB00-1835-4272-8954-4C169A4E4AFF}"/>
              </a:ext>
            </a:extLst>
          </p:cNvPr>
          <p:cNvSpPr>
            <a:spLocks noChangeArrowheads="1"/>
          </p:cNvSpPr>
          <p:nvPr/>
        </p:nvSpPr>
        <p:spPr bwMode="auto">
          <a:xfrm rot="17814098">
            <a:off x="6869393" y="4243752"/>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09" name="AutoShape 1044">
            <a:extLst>
              <a:ext uri="{FF2B5EF4-FFF2-40B4-BE49-F238E27FC236}">
                <a16:creationId xmlns:a16="http://schemas.microsoft.com/office/drawing/2014/main" id="{3176C5F9-EB7F-429F-871A-4D5D02A30120}"/>
              </a:ext>
            </a:extLst>
          </p:cNvPr>
          <p:cNvSpPr>
            <a:spLocks noChangeArrowheads="1"/>
          </p:cNvSpPr>
          <p:nvPr/>
        </p:nvSpPr>
        <p:spPr bwMode="auto">
          <a:xfrm rot="14229129">
            <a:off x="6842359" y="5192356"/>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sp>
        <p:nvSpPr>
          <p:cNvPr id="110" name="AutoShape 1044">
            <a:extLst>
              <a:ext uri="{FF2B5EF4-FFF2-40B4-BE49-F238E27FC236}">
                <a16:creationId xmlns:a16="http://schemas.microsoft.com/office/drawing/2014/main" id="{9F49A95A-A601-4275-8C92-CA54A92AC67E}"/>
              </a:ext>
            </a:extLst>
          </p:cNvPr>
          <p:cNvSpPr>
            <a:spLocks noChangeArrowheads="1"/>
          </p:cNvSpPr>
          <p:nvPr/>
        </p:nvSpPr>
        <p:spPr bwMode="auto">
          <a:xfrm rot="14229129">
            <a:off x="8510329" y="4211838"/>
            <a:ext cx="147720" cy="440012"/>
          </a:xfrm>
          <a:prstGeom prst="upDownArrow">
            <a:avLst>
              <a:gd name="adj1" fmla="val 50000"/>
              <a:gd name="adj2" fmla="val 80000"/>
            </a:avLst>
          </a:prstGeom>
          <a:solidFill>
            <a:schemeClr val="tx1"/>
          </a:solidFill>
          <a:ln w="12700">
            <a:no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endParaRPr lang="en-US" altLang="fr-FR" sz="1800"/>
          </a:p>
        </p:txBody>
      </p:sp>
      <p:pic>
        <p:nvPicPr>
          <p:cNvPr id="112" name="Picture 3" descr="C:\Users\esauv\AppData\Local\Microsoft\Windows\INetCache\IE\U9EMGY1M\audio[1].png">
            <a:extLst>
              <a:ext uri="{FF2B5EF4-FFF2-40B4-BE49-F238E27FC236}">
                <a16:creationId xmlns:a16="http://schemas.microsoft.com/office/drawing/2014/main" id="{EDE68CB9-4B88-4452-B307-993527C9290D}"/>
              </a:ext>
            </a:extLst>
          </p:cNvPr>
          <p:cNvPicPr>
            <a:picLocks noChangeAspect="1" noChangeArrowheads="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16296" y="3757702"/>
            <a:ext cx="326191" cy="326191"/>
          </a:xfrm>
          <a:prstGeom prst="rect">
            <a:avLst/>
          </a:prstGeom>
          <a:noFill/>
          <a:extLst>
            <a:ext uri="{909E8E84-426E-40DD-AFC4-6F175D3DCCD1}">
              <a14:hiddenFill xmlns:a14="http://schemas.microsoft.com/office/drawing/2010/main">
                <a:solidFill>
                  <a:srgbClr val="FFFFFF"/>
                </a:solidFill>
              </a14:hiddenFill>
            </a:ext>
          </a:extLst>
        </p:spPr>
      </p:pic>
      <p:sp>
        <p:nvSpPr>
          <p:cNvPr id="117" name="ZoneTexte 1">
            <a:extLst>
              <a:ext uri="{FF2B5EF4-FFF2-40B4-BE49-F238E27FC236}">
                <a16:creationId xmlns:a16="http://schemas.microsoft.com/office/drawing/2014/main" id="{A952BE00-8AB0-460C-B72B-016383D2A46C}"/>
              </a:ext>
            </a:extLst>
          </p:cNvPr>
          <p:cNvSpPr txBox="1"/>
          <p:nvPr/>
        </p:nvSpPr>
        <p:spPr>
          <a:xfrm>
            <a:off x="-71921" y="623793"/>
            <a:ext cx="5163978" cy="369332"/>
          </a:xfrm>
          <a:prstGeom prst="rect">
            <a:avLst/>
          </a:prstGeom>
          <a:noFill/>
        </p:spPr>
        <p:txBody>
          <a:bodyPr wrap="square" rtlCol="0">
            <a:spAutoFit/>
          </a:bodyPr>
          <a:lstStyle/>
          <a:p>
            <a:r>
              <a:rPr lang="en-GB" i="1" dirty="0">
                <a:solidFill>
                  <a:schemeClr val="tx2"/>
                </a:solidFill>
              </a:rPr>
              <a:t>Click on the sound icons which appear.</a:t>
            </a:r>
            <a:endParaRPr lang="en-US" i="1" dirty="0">
              <a:solidFill>
                <a:schemeClr val="tx2"/>
              </a:solidFill>
            </a:endParaRPr>
          </a:p>
        </p:txBody>
      </p:sp>
      <p:pic>
        <p:nvPicPr>
          <p:cNvPr id="63" name="Picture 3" descr="C:\Users\esauv\AppData\Local\Microsoft\Windows\INetCache\IE\U9EMGY1M\audio[1].png">
            <a:extLst>
              <a:ext uri="{FF2B5EF4-FFF2-40B4-BE49-F238E27FC236}">
                <a16:creationId xmlns:a16="http://schemas.microsoft.com/office/drawing/2014/main" id="{3A8C3F87-375A-464B-A5F0-4EEDDB4487BB}"/>
              </a:ext>
            </a:extLst>
          </p:cNvPr>
          <p:cNvPicPr>
            <a:picLocks noChangeAspect="1" noChangeArrowheads="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26871" y="3771221"/>
            <a:ext cx="326191" cy="326191"/>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3" descr="C:\Users\esauv\AppData\Local\Microsoft\Windows\INetCache\IE\U9EMGY1M\audio[1].png">
            <a:extLst>
              <a:ext uri="{FF2B5EF4-FFF2-40B4-BE49-F238E27FC236}">
                <a16:creationId xmlns:a16="http://schemas.microsoft.com/office/drawing/2014/main" id="{2235824C-F020-44EC-B7F0-FD8540C50E2B}"/>
              </a:ext>
            </a:extLst>
          </p:cNvPr>
          <p:cNvPicPr>
            <a:picLocks noChangeAspect="1" noChangeArrowheads="1"/>
          </p:cNvPicPr>
          <p:nvPr/>
        </p:nvPicPr>
        <p:blipFill>
          <a:blip r:embed="rId6"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28231" y="3608126"/>
            <a:ext cx="326191" cy="326191"/>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3" descr="C:\Users\esauv\AppData\Local\Microsoft\Windows\INetCache\IE\U9EMGY1M\audio[1].png">
            <a:extLst>
              <a:ext uri="{FF2B5EF4-FFF2-40B4-BE49-F238E27FC236}">
                <a16:creationId xmlns:a16="http://schemas.microsoft.com/office/drawing/2014/main" id="{DC46C970-CC71-4916-8BE4-FF0E7B38AC39}"/>
              </a:ext>
            </a:extLst>
          </p:cNvPr>
          <p:cNvPicPr>
            <a:picLocks noChangeAspect="1" noChangeArrowheads="1"/>
          </p:cNvPicPr>
          <p:nvPr/>
        </p:nvPicPr>
        <p:blipFill>
          <a:blip r:embed="rId6"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33032" y="5310573"/>
            <a:ext cx="326191" cy="326191"/>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113">
            <a:extLst>
              <a:ext uri="{FF2B5EF4-FFF2-40B4-BE49-F238E27FC236}">
                <a16:creationId xmlns:a16="http://schemas.microsoft.com/office/drawing/2014/main" id="{525A1406-C6B7-4B74-B821-6913E010AB1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8154" y="4157964"/>
            <a:ext cx="175455" cy="303160"/>
          </a:xfrm>
          <a:prstGeom prst="rect">
            <a:avLst/>
          </a:prstGeom>
        </p:spPr>
      </p:pic>
      <p:pic>
        <p:nvPicPr>
          <p:cNvPr id="115" name="Picture 114">
            <a:extLst>
              <a:ext uri="{FF2B5EF4-FFF2-40B4-BE49-F238E27FC236}">
                <a16:creationId xmlns:a16="http://schemas.microsoft.com/office/drawing/2014/main" id="{B985153B-FCD8-4916-9FF3-27A060E3C0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476" y="4157964"/>
            <a:ext cx="175455" cy="303160"/>
          </a:xfrm>
          <a:prstGeom prst="rect">
            <a:avLst/>
          </a:prstGeom>
        </p:spPr>
      </p:pic>
      <p:pic>
        <p:nvPicPr>
          <p:cNvPr id="118" name="Picture 117">
            <a:extLst>
              <a:ext uri="{FF2B5EF4-FFF2-40B4-BE49-F238E27FC236}">
                <a16:creationId xmlns:a16="http://schemas.microsoft.com/office/drawing/2014/main" id="{E65E5EC9-497C-4D43-8A78-F6558099745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22341" y="4172956"/>
            <a:ext cx="175455" cy="303160"/>
          </a:xfrm>
          <a:prstGeom prst="rect">
            <a:avLst/>
          </a:prstGeom>
        </p:spPr>
      </p:pic>
      <p:pic>
        <p:nvPicPr>
          <p:cNvPr id="119" name="Picture 118">
            <a:extLst>
              <a:ext uri="{FF2B5EF4-FFF2-40B4-BE49-F238E27FC236}">
                <a16:creationId xmlns:a16="http://schemas.microsoft.com/office/drawing/2014/main" id="{6897356E-472A-4E99-BF33-329F90CC54E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53019" y="4157964"/>
            <a:ext cx="175455" cy="303160"/>
          </a:xfrm>
          <a:prstGeom prst="rect">
            <a:avLst/>
          </a:prstGeom>
        </p:spPr>
      </p:pic>
      <p:pic>
        <p:nvPicPr>
          <p:cNvPr id="120" name="Picture 119">
            <a:extLst>
              <a:ext uri="{FF2B5EF4-FFF2-40B4-BE49-F238E27FC236}">
                <a16:creationId xmlns:a16="http://schemas.microsoft.com/office/drawing/2014/main" id="{B149E36A-ACD5-4454-AF22-461ED082EC5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86643" y="4159311"/>
            <a:ext cx="175455" cy="303160"/>
          </a:xfrm>
          <a:prstGeom prst="rect">
            <a:avLst/>
          </a:prstGeom>
        </p:spPr>
      </p:pic>
      <p:pic>
        <p:nvPicPr>
          <p:cNvPr id="121" name="Picture 120">
            <a:extLst>
              <a:ext uri="{FF2B5EF4-FFF2-40B4-BE49-F238E27FC236}">
                <a16:creationId xmlns:a16="http://schemas.microsoft.com/office/drawing/2014/main" id="{BF8C5594-512D-4E17-86EA-8BC3FBE80A2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3911" y="4498119"/>
            <a:ext cx="175455" cy="303160"/>
          </a:xfrm>
          <a:prstGeom prst="rect">
            <a:avLst/>
          </a:prstGeom>
        </p:spPr>
      </p:pic>
      <p:pic>
        <p:nvPicPr>
          <p:cNvPr id="122" name="Picture 121">
            <a:extLst>
              <a:ext uri="{FF2B5EF4-FFF2-40B4-BE49-F238E27FC236}">
                <a16:creationId xmlns:a16="http://schemas.microsoft.com/office/drawing/2014/main" id="{DBD61A71-54E2-4E6E-8F2F-67F8BAD1A9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08098" y="4500637"/>
            <a:ext cx="175455" cy="303160"/>
          </a:xfrm>
          <a:prstGeom prst="rect">
            <a:avLst/>
          </a:prstGeom>
        </p:spPr>
      </p:pic>
      <p:pic>
        <p:nvPicPr>
          <p:cNvPr id="123" name="Picture 122">
            <a:extLst>
              <a:ext uri="{FF2B5EF4-FFF2-40B4-BE49-F238E27FC236}">
                <a16:creationId xmlns:a16="http://schemas.microsoft.com/office/drawing/2014/main" id="{9D21125D-E954-4838-A8CC-AA7F8814B36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38776" y="4507969"/>
            <a:ext cx="175455" cy="303160"/>
          </a:xfrm>
          <a:prstGeom prst="rect">
            <a:avLst/>
          </a:prstGeom>
        </p:spPr>
      </p:pic>
      <p:pic>
        <p:nvPicPr>
          <p:cNvPr id="124" name="Picture 123">
            <a:extLst>
              <a:ext uri="{FF2B5EF4-FFF2-40B4-BE49-F238E27FC236}">
                <a16:creationId xmlns:a16="http://schemas.microsoft.com/office/drawing/2014/main" id="{AA9A223E-B540-4369-A293-8E46180D0FB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72400" y="4509316"/>
            <a:ext cx="175455" cy="303160"/>
          </a:xfrm>
          <a:prstGeom prst="rect">
            <a:avLst/>
          </a:prstGeom>
        </p:spPr>
      </p:pic>
      <p:pic>
        <p:nvPicPr>
          <p:cNvPr id="125" name="Picture 124">
            <a:extLst>
              <a:ext uri="{FF2B5EF4-FFF2-40B4-BE49-F238E27FC236}">
                <a16:creationId xmlns:a16="http://schemas.microsoft.com/office/drawing/2014/main" id="{72DC1860-1C75-40C0-B13C-ADC5441C8A7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977" y="4507969"/>
            <a:ext cx="175455" cy="303160"/>
          </a:xfrm>
          <a:prstGeom prst="rect">
            <a:avLst/>
          </a:prstGeom>
        </p:spPr>
      </p:pic>
      <p:pic>
        <p:nvPicPr>
          <p:cNvPr id="126" name="Picture 125">
            <a:extLst>
              <a:ext uri="{FF2B5EF4-FFF2-40B4-BE49-F238E27FC236}">
                <a16:creationId xmlns:a16="http://schemas.microsoft.com/office/drawing/2014/main" id="{FD07BB4A-89B3-4842-B8C7-EC6A7BEB510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77170" y="4196090"/>
            <a:ext cx="175455" cy="303160"/>
          </a:xfrm>
          <a:prstGeom prst="rect">
            <a:avLst/>
          </a:prstGeom>
        </p:spPr>
      </p:pic>
      <p:pic>
        <p:nvPicPr>
          <p:cNvPr id="127" name="Picture 126">
            <a:extLst>
              <a:ext uri="{FF2B5EF4-FFF2-40B4-BE49-F238E27FC236}">
                <a16:creationId xmlns:a16="http://schemas.microsoft.com/office/drawing/2014/main" id="{859A58CE-A8C4-4A0E-9C0E-9459E7A9A9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46492" y="4196090"/>
            <a:ext cx="175455" cy="303160"/>
          </a:xfrm>
          <a:prstGeom prst="rect">
            <a:avLst/>
          </a:prstGeom>
        </p:spPr>
      </p:pic>
      <p:pic>
        <p:nvPicPr>
          <p:cNvPr id="128" name="Picture 127">
            <a:extLst>
              <a:ext uri="{FF2B5EF4-FFF2-40B4-BE49-F238E27FC236}">
                <a16:creationId xmlns:a16="http://schemas.microsoft.com/office/drawing/2014/main" id="{05DC5020-E62B-435D-AC71-183CBF1145F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01357" y="4211082"/>
            <a:ext cx="175455" cy="303160"/>
          </a:xfrm>
          <a:prstGeom prst="rect">
            <a:avLst/>
          </a:prstGeom>
        </p:spPr>
      </p:pic>
      <p:pic>
        <p:nvPicPr>
          <p:cNvPr id="129" name="Picture 128">
            <a:extLst>
              <a:ext uri="{FF2B5EF4-FFF2-40B4-BE49-F238E27FC236}">
                <a16:creationId xmlns:a16="http://schemas.microsoft.com/office/drawing/2014/main" id="{C66ADA8F-60C0-4CC2-98BD-B2ACB174F32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2035" y="4196090"/>
            <a:ext cx="175455" cy="303160"/>
          </a:xfrm>
          <a:prstGeom prst="rect">
            <a:avLst/>
          </a:prstGeom>
        </p:spPr>
      </p:pic>
      <p:pic>
        <p:nvPicPr>
          <p:cNvPr id="130" name="Picture 129">
            <a:extLst>
              <a:ext uri="{FF2B5EF4-FFF2-40B4-BE49-F238E27FC236}">
                <a16:creationId xmlns:a16="http://schemas.microsoft.com/office/drawing/2014/main" id="{29093373-250A-44E1-B5DD-E1EFAEC9A0A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65659" y="4197437"/>
            <a:ext cx="175455" cy="303160"/>
          </a:xfrm>
          <a:prstGeom prst="rect">
            <a:avLst/>
          </a:prstGeom>
        </p:spPr>
      </p:pic>
      <p:pic>
        <p:nvPicPr>
          <p:cNvPr id="131" name="Picture 130">
            <a:extLst>
              <a:ext uri="{FF2B5EF4-FFF2-40B4-BE49-F238E27FC236}">
                <a16:creationId xmlns:a16="http://schemas.microsoft.com/office/drawing/2014/main" id="{44883C38-AA04-4B87-A0A8-1A2A96CC3D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62927" y="4536245"/>
            <a:ext cx="175455" cy="303160"/>
          </a:xfrm>
          <a:prstGeom prst="rect">
            <a:avLst/>
          </a:prstGeom>
        </p:spPr>
      </p:pic>
      <p:pic>
        <p:nvPicPr>
          <p:cNvPr id="132" name="Picture 131">
            <a:extLst>
              <a:ext uri="{FF2B5EF4-FFF2-40B4-BE49-F238E27FC236}">
                <a16:creationId xmlns:a16="http://schemas.microsoft.com/office/drawing/2014/main" id="{3306F8E6-70E3-4FF9-9616-8CAA186198A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87114" y="4538763"/>
            <a:ext cx="175455" cy="303160"/>
          </a:xfrm>
          <a:prstGeom prst="rect">
            <a:avLst/>
          </a:prstGeom>
        </p:spPr>
      </p:pic>
      <p:pic>
        <p:nvPicPr>
          <p:cNvPr id="133" name="Picture 132">
            <a:extLst>
              <a:ext uri="{FF2B5EF4-FFF2-40B4-BE49-F238E27FC236}">
                <a16:creationId xmlns:a16="http://schemas.microsoft.com/office/drawing/2014/main" id="{84403480-85E2-40CC-81FA-F464A8085E5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17792" y="4546095"/>
            <a:ext cx="175455" cy="303160"/>
          </a:xfrm>
          <a:prstGeom prst="rect">
            <a:avLst/>
          </a:prstGeom>
        </p:spPr>
      </p:pic>
      <p:pic>
        <p:nvPicPr>
          <p:cNvPr id="134" name="Picture 133">
            <a:extLst>
              <a:ext uri="{FF2B5EF4-FFF2-40B4-BE49-F238E27FC236}">
                <a16:creationId xmlns:a16="http://schemas.microsoft.com/office/drawing/2014/main" id="{A9DE8481-3B89-4553-999B-01C4BC07E39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51416" y="4547442"/>
            <a:ext cx="175455" cy="303160"/>
          </a:xfrm>
          <a:prstGeom prst="rect">
            <a:avLst/>
          </a:prstGeom>
        </p:spPr>
      </p:pic>
      <p:pic>
        <p:nvPicPr>
          <p:cNvPr id="135" name="Picture 134">
            <a:extLst>
              <a:ext uri="{FF2B5EF4-FFF2-40B4-BE49-F238E27FC236}">
                <a16:creationId xmlns:a16="http://schemas.microsoft.com/office/drawing/2014/main" id="{EDF9EDE2-9129-47AE-A2B2-F07A2FADFC8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41993" y="4546095"/>
            <a:ext cx="175455" cy="303160"/>
          </a:xfrm>
          <a:prstGeom prst="rect">
            <a:avLst/>
          </a:prstGeom>
        </p:spPr>
      </p:pic>
      <p:sp>
        <p:nvSpPr>
          <p:cNvPr id="60" name="Rectangle 59">
            <a:extLst>
              <a:ext uri="{FF2B5EF4-FFF2-40B4-BE49-F238E27FC236}">
                <a16:creationId xmlns:a16="http://schemas.microsoft.com/office/drawing/2014/main" id="{4AE2B245-05D8-4F0C-8535-2F9829174A41}"/>
              </a:ext>
            </a:extLst>
          </p:cNvPr>
          <p:cNvSpPr/>
          <p:nvPr/>
        </p:nvSpPr>
        <p:spPr>
          <a:xfrm>
            <a:off x="1602569" y="827991"/>
            <a:ext cx="9088956" cy="584775"/>
          </a:xfrm>
          <a:prstGeom prst="rect">
            <a:avLst/>
          </a:prstGeom>
        </p:spPr>
        <p:txBody>
          <a:bodyPr wrap="square">
            <a:spAutoFit/>
          </a:bodyPr>
          <a:lstStyle/>
          <a:p>
            <a:pPr algn="ctr"/>
            <a:r>
              <a:rPr lang="en-GB" sz="1600" dirty="0">
                <a:solidFill>
                  <a:schemeClr val="tx2"/>
                </a:solidFill>
              </a:rPr>
              <a:t>Bill decides to concentrate his purchases for VOX’s 2 South American plants. </a:t>
            </a:r>
          </a:p>
          <a:p>
            <a:pPr algn="ctr"/>
            <a:r>
              <a:rPr lang="en-GB" sz="1600" dirty="0">
                <a:solidFill>
                  <a:schemeClr val="tx2"/>
                </a:solidFill>
              </a:rPr>
              <a:t>The 2 plants independently buy a total of 7,000 tons of paint from several suppliers.</a:t>
            </a:r>
          </a:p>
        </p:txBody>
      </p:sp>
      <p:sp>
        <p:nvSpPr>
          <p:cNvPr id="61" name="Rectangle 60">
            <a:extLst>
              <a:ext uri="{FF2B5EF4-FFF2-40B4-BE49-F238E27FC236}">
                <a16:creationId xmlns:a16="http://schemas.microsoft.com/office/drawing/2014/main" id="{D3592BE8-77E6-45AE-BD86-C286A57FEC7F}"/>
              </a:ext>
            </a:extLst>
          </p:cNvPr>
          <p:cNvSpPr/>
          <p:nvPr/>
        </p:nvSpPr>
        <p:spPr>
          <a:xfrm>
            <a:off x="1639238" y="1581488"/>
            <a:ext cx="9052287" cy="584775"/>
          </a:xfrm>
          <a:prstGeom prst="rect">
            <a:avLst/>
          </a:prstGeom>
        </p:spPr>
        <p:txBody>
          <a:bodyPr wrap="square">
            <a:spAutoFit/>
          </a:bodyPr>
          <a:lstStyle/>
          <a:p>
            <a:pPr algn="ctr"/>
            <a:r>
              <a:rPr lang="en-GB" sz="1600" dirty="0">
                <a:solidFill>
                  <a:schemeClr val="tx2"/>
                </a:solidFill>
              </a:rPr>
              <a:t>Goal: consolidate these purchases on 2 suppliers ( 3,000 tons for one supplier, 4,000 tons for the other)</a:t>
            </a:r>
          </a:p>
          <a:p>
            <a:pPr algn="ctr"/>
            <a:r>
              <a:rPr lang="en-GB" sz="1600" dirty="0">
                <a:solidFill>
                  <a:schemeClr val="tx2"/>
                </a:solidFill>
              </a:rPr>
              <a:t>*GERMAN PAINT &amp; CZECH PAINT are present in South America.  </a:t>
            </a:r>
          </a:p>
        </p:txBody>
      </p:sp>
      <p:pic>
        <p:nvPicPr>
          <p:cNvPr id="64" name="Picture 63">
            <a:extLst>
              <a:ext uri="{FF2B5EF4-FFF2-40B4-BE49-F238E27FC236}">
                <a16:creationId xmlns:a16="http://schemas.microsoft.com/office/drawing/2014/main" id="{12314C99-13D1-4AB0-A9DA-5A448C3FC16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99618" y="2078036"/>
            <a:ext cx="284877" cy="492223"/>
          </a:xfrm>
          <a:prstGeom prst="rect">
            <a:avLst/>
          </a:prstGeom>
        </p:spPr>
      </p:pic>
      <p:pic>
        <p:nvPicPr>
          <p:cNvPr id="80" name="Picture 79">
            <a:extLst>
              <a:ext uri="{FF2B5EF4-FFF2-40B4-BE49-F238E27FC236}">
                <a16:creationId xmlns:a16="http://schemas.microsoft.com/office/drawing/2014/main" id="{10ADAAFA-73C7-4B37-B931-F26D278938C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6000" y="2078034"/>
            <a:ext cx="284877" cy="492224"/>
          </a:xfrm>
          <a:prstGeom prst="rect">
            <a:avLst/>
          </a:prstGeom>
        </p:spPr>
      </p:pic>
    </p:spTree>
    <p:custDataLst>
      <p:tags r:id="rId1"/>
    </p:custDataLst>
    <p:extLst>
      <p:ext uri="{BB962C8B-B14F-4D97-AF65-F5344CB8AC3E}">
        <p14:creationId xmlns:p14="http://schemas.microsoft.com/office/powerpoint/2010/main" val="26737889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1263</Words>
  <Application>Microsoft Office PowerPoint</Application>
  <PresentationFormat>Widescreen</PresentationFormat>
  <Paragraphs>94</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Red paint for red cars</vt:lpstr>
      <vt:lpstr>How to consolidate</vt:lpstr>
      <vt:lpstr>How to consolidate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 paint for red cars</dc:title>
  <dc:creator>Katia Lotte</dc:creator>
  <cp:lastModifiedBy>Katia Lotte</cp:lastModifiedBy>
  <cp:revision>12</cp:revision>
  <cp:lastPrinted>2022-04-28T07:01:39Z</cp:lastPrinted>
  <dcterms:created xsi:type="dcterms:W3CDTF">2022-04-25T09:19:17Z</dcterms:created>
  <dcterms:modified xsi:type="dcterms:W3CDTF">2022-04-28T07:38:14Z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39F0A0C9-E84B-4FD8-947C-654B54C7C2C7</vt:lpwstr>
  </property>
  <property fmtid="{D5CDD505-2E9C-101B-9397-08002B2CF9AE}" pid="3" name="ArticulatePath">
    <vt:lpwstr>SB</vt:lpwstr>
  </property>
</Properties>
</file>